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sldIdLst>
    <p:sldId id="257" r:id="rId2"/>
    <p:sldId id="547" r:id="rId3"/>
    <p:sldId id="419" r:id="rId4"/>
    <p:sldId id="820" r:id="rId5"/>
    <p:sldId id="606" r:id="rId6"/>
    <p:sldId id="608" r:id="rId7"/>
    <p:sldId id="670" r:id="rId8"/>
    <p:sldId id="757" r:id="rId9"/>
    <p:sldId id="756" r:id="rId10"/>
    <p:sldId id="758" r:id="rId11"/>
    <p:sldId id="759" r:id="rId12"/>
    <p:sldId id="769" r:id="rId13"/>
    <p:sldId id="766" r:id="rId14"/>
    <p:sldId id="770" r:id="rId15"/>
    <p:sldId id="771" r:id="rId16"/>
    <p:sldId id="760" r:id="rId17"/>
    <p:sldId id="762" r:id="rId18"/>
    <p:sldId id="763" r:id="rId19"/>
    <p:sldId id="773" r:id="rId20"/>
    <p:sldId id="775" r:id="rId21"/>
    <p:sldId id="774" r:id="rId22"/>
    <p:sldId id="776" r:id="rId23"/>
    <p:sldId id="772" r:id="rId24"/>
    <p:sldId id="767" r:id="rId25"/>
    <p:sldId id="777" r:id="rId26"/>
    <p:sldId id="778" r:id="rId27"/>
    <p:sldId id="779" r:id="rId28"/>
    <p:sldId id="768" r:id="rId29"/>
    <p:sldId id="780" r:id="rId30"/>
    <p:sldId id="781" r:id="rId31"/>
    <p:sldId id="782" r:id="rId32"/>
    <p:sldId id="783" r:id="rId33"/>
    <p:sldId id="786" r:id="rId34"/>
    <p:sldId id="787" r:id="rId35"/>
    <p:sldId id="789" r:id="rId36"/>
    <p:sldId id="788" r:id="rId37"/>
    <p:sldId id="790" r:id="rId38"/>
    <p:sldId id="791" r:id="rId39"/>
    <p:sldId id="792" r:id="rId40"/>
    <p:sldId id="793" r:id="rId41"/>
    <p:sldId id="794" r:id="rId42"/>
    <p:sldId id="795" r:id="rId43"/>
    <p:sldId id="796" r:id="rId44"/>
    <p:sldId id="797" r:id="rId45"/>
    <p:sldId id="798" r:id="rId46"/>
    <p:sldId id="799" r:id="rId47"/>
    <p:sldId id="800" r:id="rId48"/>
    <p:sldId id="698" r:id="rId49"/>
    <p:sldId id="731" r:id="rId50"/>
    <p:sldId id="734" r:id="rId51"/>
    <p:sldId id="727" r:id="rId52"/>
    <p:sldId id="801" r:id="rId53"/>
    <p:sldId id="803" r:id="rId54"/>
    <p:sldId id="804" r:id="rId55"/>
    <p:sldId id="815" r:id="rId56"/>
    <p:sldId id="741" r:id="rId57"/>
    <p:sldId id="814" r:id="rId58"/>
    <p:sldId id="805" r:id="rId59"/>
    <p:sldId id="806" r:id="rId60"/>
    <p:sldId id="816" r:id="rId61"/>
    <p:sldId id="817" r:id="rId62"/>
    <p:sldId id="742" r:id="rId63"/>
    <p:sldId id="808" r:id="rId64"/>
    <p:sldId id="809" r:id="rId65"/>
    <p:sldId id="810" r:id="rId66"/>
    <p:sldId id="811" r:id="rId67"/>
    <p:sldId id="812" r:id="rId68"/>
    <p:sldId id="818" r:id="rId69"/>
    <p:sldId id="813" r:id="rId70"/>
    <p:sldId id="819" r:id="rId71"/>
    <p:sldId id="821" r:id="rId72"/>
    <p:sldId id="822" r:id="rId73"/>
    <p:sldId id="823" r:id="rId74"/>
    <p:sldId id="824" r:id="rId75"/>
    <p:sldId id="752" r:id="rId76"/>
    <p:sldId id="754" r:id="rId77"/>
    <p:sldId id="825" r:id="rId78"/>
    <p:sldId id="826" r:id="rId79"/>
    <p:sldId id="828" r:id="rId80"/>
    <p:sldId id="827" r:id="rId81"/>
    <p:sldId id="273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552bf61e5bb04a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0000"/>
    <a:srgbClr val="692E96"/>
    <a:srgbClr val="FFFFFF"/>
    <a:srgbClr val="409A5C"/>
    <a:srgbClr val="D09E00"/>
    <a:srgbClr val="0091C4"/>
    <a:srgbClr val="01BCFF"/>
    <a:srgbClr val="893CC2"/>
    <a:srgbClr val="C9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7" autoAdjust="0"/>
    <p:restoredTop sz="92840" autoAdjust="0"/>
  </p:normalViewPr>
  <p:slideViewPr>
    <p:cSldViewPr snapToGrid="0">
      <p:cViewPr varScale="1">
        <p:scale>
          <a:sx n="106" d="100"/>
          <a:sy n="106" d="100"/>
        </p:scale>
        <p:origin x="612" y="10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62762DF2-05D7-4EA8-97EF-4D68D5280610}" type="datetimeFigureOut">
              <a:rPr lang="ko-KR" altLang="en-US" smtClean="0"/>
              <a:pPr/>
              <a:t>2023-02-20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360B67B5-417D-4B53-82BC-ED3A38E04C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52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05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088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702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849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68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11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67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65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879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250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66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940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346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649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024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104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0592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682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162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596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80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151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161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96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217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23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184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210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9169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0321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600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376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4867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3558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4646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4779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0816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956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9164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2237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514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1424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192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14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656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3412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5209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7392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8942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3745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5652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243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699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249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382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87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946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26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9532-D6F3-44F2-8641-53694B9C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44399D-B860-4EA4-BD22-01BE462F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3F9D6-8302-44BF-83DF-13768BAC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02E0-1AC5-4802-BA8E-C0D746D38F4B}" type="datetime1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FE919-B29B-4CCF-8809-60D62831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CEAB2-B756-4F1B-9D7E-42DC4B5F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6797-A913-4096-A975-F847748F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EE7894-A25B-4D1C-99A0-95F37C7A7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142AA-9BA5-4AB4-BE81-4AA26A8E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3E5A-3E11-49F5-86D1-B267671B7A55}" type="datetime1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117CD-9271-43F0-9B9C-7FFD71CB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FF10D-3263-46C3-A82D-C9A596E6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31F307-5E50-4F4E-A40C-8162A8659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982C6-0F12-4AD0-95BC-9C7A7F5D0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12EEC-E0A3-498A-BC41-6403E1F3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2E48-F00B-4532-ACD3-459491C33601}" type="datetime1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3DD4-3105-46CA-B6A4-84D1C22F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FEB9-2ECA-47B6-AE03-482B664C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4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3443-E158-4AD2-A0ED-6E0B152E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241C5-2E43-4BE4-A7FE-03388B91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421C7-9B53-4447-9749-51FA9644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313410" cy="365125"/>
          </a:xfrm>
        </p:spPr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0252E-D663-4917-9252-29F68DB0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596" y="6492528"/>
            <a:ext cx="666404" cy="365125"/>
          </a:xfrm>
        </p:spPr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9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60D6E-2915-431F-AAE1-187A246A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3110F-BC0B-44E7-8728-9AB4EC1DF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5B339-FB81-431F-8128-F90E69E6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BE50-E118-42F9-A2A2-6BBE4CB934C8}" type="datetime1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D82C7-5FFB-40BC-88F7-93962E85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163D8-FBE7-4722-A8D3-3CE204D5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9ED50-1048-4746-BF0E-78980EFA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B9404-D708-4563-A5C8-CDA3BE45A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CEBF4-8397-4215-8C7F-5BAD42096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75030-48F6-447E-BDE5-9891B80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93926-DC2E-4009-B8E3-AC4CDBC3AFB2}" type="datetime1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43412D-6AF7-49AB-918A-66C79442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29752-220E-439D-9847-159AA3A3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3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F1A53-CD1F-47B6-A621-B257E7F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AFBB1-333B-4131-B2FF-5ADA902A5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BCAC4-ECA4-4BFC-96A4-7F955E60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1A001C-5B9B-4F5A-B36F-3CAEC0FD8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B72032-571B-4CB3-8E2B-12E404279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8EFEC-E541-45EC-8B50-2BE62EB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82C1-50E5-473C-85E0-8ABC4E955D1D}" type="datetime1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0050E9-3893-434B-BDB5-C2960108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AF08DB-1304-4FAF-AF18-826F138C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1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FF0BA-9669-49A2-9014-B8EEA061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86974-C4DF-460F-A782-F835F157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C2D8-738D-4620-8E79-19D02484848D}" type="datetime1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8CC35-6015-4FE9-A90D-04F134B9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F0F622-B1E1-4032-900A-003ECA73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2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CB9434-E53E-4135-8056-F17BA2D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04AB-CD73-4F6D-9B3C-AD60E9DF2B1F}" type="datetime1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6BE91-A790-4CC9-990A-EAE93F31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6A32A-1708-4133-8E23-119E37A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51D43-B488-4368-8F65-D00222EE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114F8-BBA1-4149-9F61-5125456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2448C-E82C-48D4-8302-B9D289B57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60D1C-13ED-46AE-BD85-BBB3E99F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18F3-2CB8-4DE1-A077-EA4D885F1C5B}" type="datetime1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1BD40D-33B6-4AB2-B074-B8AC8ADA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EC5F1A-679F-4365-A302-49398107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1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43870-3285-4A72-9753-C882F514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EC8B4D-72BC-446D-8F35-F6F6B880A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D69E9-C706-4D03-A794-B00D5350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7AFB-70FE-4519-BA9E-A1A31E55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29C7-AE10-4F8B-B80E-953C98E3FC42}" type="datetime1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A7297-35C6-4748-8D15-74BB88C0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0C9B8-EF34-4521-9EF6-BB7DCEE0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9EC9E1-59E9-4FF5-BC08-78419F34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AAAF5-7FC2-41B2-8EF7-AB18E6A4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0997E-A811-456D-84C3-C7C01A83E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864B-52EC-4077-B330-992A6CD65829}" type="datetime1">
              <a:rPr lang="ko-KR" altLang="en-US" smtClean="0"/>
              <a:t>2023-02-20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1F7-97A5-4EAC-8683-92824A881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03F4E-DE55-4B48-97BB-74C028949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hyperlink" Target="https://youtu.be/uG2ceFnUeQ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G2ceFnUeQ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G2ceFnUeQU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G2ceFnUeQU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G2ceFnUeQ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G2ceFnUeQU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G2ceFnUeQ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sehjymZN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sehjymZN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sehjymZN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sehjymZN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sehjymZN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ang-song.net/blog/2021/scor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hyperlink" Target="https://yang-song.net/blog/2021/scor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ang-song.net/blog/2021/scor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ang-song.net/blog/2021/score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ang-song.net/blog/2021/score/" TargetMode="External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hyperlink" Target="https://yang-song.net/blog/2021/score/" TargetMode="Externa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90.png"/><Relationship Id="rId5" Type="http://schemas.openxmlformats.org/officeDocument/2006/relationships/image" Target="../media/image53.png"/><Relationship Id="rId10" Type="http://schemas.openxmlformats.org/officeDocument/2006/relationships/image" Target="../media/image80.png"/><Relationship Id="rId4" Type="http://schemas.openxmlformats.org/officeDocument/2006/relationships/image" Target="../media/image52.pn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youtu.be/uG2ceFnUeQ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youtu.be/uG2ceFnUeQU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9971820" y="5028626"/>
            <a:ext cx="180049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모바일시스템공학과</a:t>
            </a:r>
            <a:endParaRPr kumimoji="1" lang="en-US" altLang="ko-KR" sz="1400" dirty="0"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박찬호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5"/>
            <a:ext cx="1137726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3200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r>
              <a:rPr lang="en-US" altLang="ko-KR" sz="4000" b="1" i="0" dirty="0">
                <a:solidFill>
                  <a:srgbClr val="000000"/>
                </a:solidFill>
                <a:effectLst/>
                <a:latin typeface="Lucida Grande"/>
              </a:rPr>
              <a:t>Score-Based Generative Modeling through Stochastic Differential Equations</a:t>
            </a:r>
          </a:p>
          <a:p>
            <a:pPr algn="l"/>
            <a:r>
              <a:rPr lang="nl-NL" altLang="ko-KR" sz="2400" b="0" i="0" dirty="0">
                <a:solidFill>
                  <a:srgbClr val="222222"/>
                </a:solidFill>
                <a:effectLst/>
                <a:ea typeface="Noto Sans CJK KR"/>
              </a:rPr>
              <a:t>Yang Song </a:t>
            </a:r>
            <a:r>
              <a:rPr lang="en-US" altLang="ko-KR" sz="2400" dirty="0">
                <a:solidFill>
                  <a:srgbClr val="222222"/>
                </a:solidFill>
                <a:ea typeface="Noto Sans CJK KR"/>
              </a:rPr>
              <a:t>et</a:t>
            </a:r>
            <a:r>
              <a:rPr lang="ko-KR" altLang="en-US" sz="2400" dirty="0">
                <a:solidFill>
                  <a:srgbClr val="222222"/>
                </a:solidFill>
                <a:ea typeface="Noto Sans CJK KR"/>
              </a:rPr>
              <a:t> </a:t>
            </a:r>
            <a:r>
              <a:rPr lang="en-US" altLang="ko-KR" sz="2400" dirty="0">
                <a:solidFill>
                  <a:srgbClr val="222222"/>
                </a:solidFill>
                <a:ea typeface="Noto Sans CJK KR"/>
              </a:rPr>
              <a:t>al.</a:t>
            </a:r>
            <a:endParaRPr kumimoji="1" lang="en-US" altLang="ko-KR" sz="2400" b="1" dirty="0">
              <a:ea typeface="Noto Sans CJK KR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4999991-45A7-099C-53C8-526167D54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89973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Song, Yang, et al. "Score-Based Generative Modeling through Stochastic Differential Equations." International Conference on Learning Representations.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D714FB7-35EE-4DB6-B944-01E4F7C71D4A}"/>
              </a:ext>
            </a:extLst>
          </p:cNvPr>
          <p:cNvSpPr txBox="1"/>
          <p:nvPr/>
        </p:nvSpPr>
        <p:spPr>
          <a:xfrm>
            <a:off x="5654675" y="29972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D2C406C2-0752-9266-ED1E-50114AF67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0"/>
          <a:stretch/>
        </p:blipFill>
        <p:spPr bwMode="auto">
          <a:xfrm>
            <a:off x="7499758" y="894401"/>
            <a:ext cx="4359040" cy="2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ECDCBA-F6F7-4F69-82DD-1F44FFFC1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692" y="3825383"/>
            <a:ext cx="4486694" cy="216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텍스트 상자 9">
            <a:extLst>
              <a:ext uri="{FF2B5EF4-FFF2-40B4-BE49-F238E27FC236}">
                <a16:creationId xmlns:a16="http://schemas.microsoft.com/office/drawing/2014/main" id="{47880403-B7BB-4107-89CE-F8B2F9AAEF2C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 Manifold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Subspace describing given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 Manifold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= Region with low energy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How do we make the energy higher outside the samples?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Strategies to shape the energy function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Energy-based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https://jaejunyoo.blogspot.com/2018/02/energy-based-generative-adversarial-nets-1.html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F7EDB06-2355-483E-904A-633AEF2AA02E}"/>
              </a:ext>
            </a:extLst>
          </p:cNvPr>
          <p:cNvSpPr/>
          <p:nvPr/>
        </p:nvSpPr>
        <p:spPr>
          <a:xfrm>
            <a:off x="7776594" y="4580392"/>
            <a:ext cx="1459685" cy="771787"/>
          </a:xfrm>
          <a:custGeom>
            <a:avLst/>
            <a:gdLst>
              <a:gd name="connsiteX0" fmla="*/ 117446 w 1476781"/>
              <a:gd name="connsiteY0" fmla="*/ 868322 h 1036102"/>
              <a:gd name="connsiteX1" fmla="*/ 0 w 1476781"/>
              <a:gd name="connsiteY1" fmla="*/ 641820 h 1036102"/>
              <a:gd name="connsiteX2" fmla="*/ 117446 w 1476781"/>
              <a:gd name="connsiteY2" fmla="*/ 524374 h 1036102"/>
              <a:gd name="connsiteX3" fmla="*/ 394282 w 1476781"/>
              <a:gd name="connsiteY3" fmla="*/ 650209 h 1036102"/>
              <a:gd name="connsiteX4" fmla="*/ 746620 w 1476781"/>
              <a:gd name="connsiteY4" fmla="*/ 683765 h 1036102"/>
              <a:gd name="connsiteX5" fmla="*/ 1048624 w 1476781"/>
              <a:gd name="connsiteY5" fmla="*/ 625042 h 1036102"/>
              <a:gd name="connsiteX6" fmla="*/ 1174458 w 1476781"/>
              <a:gd name="connsiteY6" fmla="*/ 457262 h 1036102"/>
              <a:gd name="connsiteX7" fmla="*/ 1073791 w 1476781"/>
              <a:gd name="connsiteY7" fmla="*/ 230759 h 1036102"/>
              <a:gd name="connsiteX8" fmla="*/ 998290 w 1476781"/>
              <a:gd name="connsiteY8" fmla="*/ 62979 h 1036102"/>
              <a:gd name="connsiteX9" fmla="*/ 1224792 w 1476781"/>
              <a:gd name="connsiteY9" fmla="*/ 21034 h 1036102"/>
              <a:gd name="connsiteX10" fmla="*/ 1400961 w 1476781"/>
              <a:gd name="connsiteY10" fmla="*/ 381761 h 1036102"/>
              <a:gd name="connsiteX11" fmla="*/ 1476462 w 1476781"/>
              <a:gd name="connsiteY11" fmla="*/ 742488 h 1036102"/>
              <a:gd name="connsiteX12" fmla="*/ 1375794 w 1476781"/>
              <a:gd name="connsiteY12" fmla="*/ 943823 h 1036102"/>
              <a:gd name="connsiteX13" fmla="*/ 1140902 w 1476781"/>
              <a:gd name="connsiteY13" fmla="*/ 985768 h 1036102"/>
              <a:gd name="connsiteX14" fmla="*/ 713064 w 1476781"/>
              <a:gd name="connsiteY14" fmla="*/ 1036102 h 1036102"/>
              <a:gd name="connsiteX15" fmla="*/ 385893 w 1476781"/>
              <a:gd name="connsiteY15" fmla="*/ 985768 h 1036102"/>
              <a:gd name="connsiteX16" fmla="*/ 184557 w 1476781"/>
              <a:gd name="connsiteY16" fmla="*/ 927045 h 1036102"/>
              <a:gd name="connsiteX17" fmla="*/ 117446 w 1476781"/>
              <a:gd name="connsiteY17" fmla="*/ 868322 h 103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76781" h="1036102">
                <a:moveTo>
                  <a:pt x="117446" y="868322"/>
                </a:moveTo>
                <a:cubicBezTo>
                  <a:pt x="86686" y="820784"/>
                  <a:pt x="0" y="699145"/>
                  <a:pt x="0" y="641820"/>
                </a:cubicBezTo>
                <a:cubicBezTo>
                  <a:pt x="0" y="584495"/>
                  <a:pt x="51732" y="522976"/>
                  <a:pt x="117446" y="524374"/>
                </a:cubicBezTo>
                <a:cubicBezTo>
                  <a:pt x="183160" y="525772"/>
                  <a:pt x="289420" y="623644"/>
                  <a:pt x="394282" y="650209"/>
                </a:cubicBezTo>
                <a:cubicBezTo>
                  <a:pt x="499144" y="676774"/>
                  <a:pt x="637563" y="687959"/>
                  <a:pt x="746620" y="683765"/>
                </a:cubicBezTo>
                <a:cubicBezTo>
                  <a:pt x="855677" y="679571"/>
                  <a:pt x="977318" y="662792"/>
                  <a:pt x="1048624" y="625042"/>
                </a:cubicBezTo>
                <a:cubicBezTo>
                  <a:pt x="1119930" y="587292"/>
                  <a:pt x="1170264" y="522976"/>
                  <a:pt x="1174458" y="457262"/>
                </a:cubicBezTo>
                <a:cubicBezTo>
                  <a:pt x="1178652" y="391548"/>
                  <a:pt x="1103152" y="296473"/>
                  <a:pt x="1073791" y="230759"/>
                </a:cubicBezTo>
                <a:cubicBezTo>
                  <a:pt x="1044430" y="165045"/>
                  <a:pt x="973123" y="97933"/>
                  <a:pt x="998290" y="62979"/>
                </a:cubicBezTo>
                <a:cubicBezTo>
                  <a:pt x="1023457" y="28025"/>
                  <a:pt x="1157680" y="-32096"/>
                  <a:pt x="1224792" y="21034"/>
                </a:cubicBezTo>
                <a:cubicBezTo>
                  <a:pt x="1291904" y="74164"/>
                  <a:pt x="1359016" y="261519"/>
                  <a:pt x="1400961" y="381761"/>
                </a:cubicBezTo>
                <a:cubicBezTo>
                  <a:pt x="1442906" y="502003"/>
                  <a:pt x="1480657" y="648811"/>
                  <a:pt x="1476462" y="742488"/>
                </a:cubicBezTo>
                <a:cubicBezTo>
                  <a:pt x="1472268" y="836165"/>
                  <a:pt x="1431721" y="903276"/>
                  <a:pt x="1375794" y="943823"/>
                </a:cubicBezTo>
                <a:cubicBezTo>
                  <a:pt x="1319867" y="984370"/>
                  <a:pt x="1251357" y="970388"/>
                  <a:pt x="1140902" y="985768"/>
                </a:cubicBezTo>
                <a:cubicBezTo>
                  <a:pt x="1030447" y="1001148"/>
                  <a:pt x="838899" y="1036102"/>
                  <a:pt x="713064" y="1036102"/>
                </a:cubicBezTo>
                <a:cubicBezTo>
                  <a:pt x="587229" y="1036102"/>
                  <a:pt x="473978" y="1003944"/>
                  <a:pt x="385893" y="985768"/>
                </a:cubicBezTo>
                <a:cubicBezTo>
                  <a:pt x="297809" y="967592"/>
                  <a:pt x="232095" y="948018"/>
                  <a:pt x="184557" y="927045"/>
                </a:cubicBezTo>
                <a:cubicBezTo>
                  <a:pt x="137019" y="906072"/>
                  <a:pt x="148206" y="915860"/>
                  <a:pt x="117446" y="86832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A54071C-BA3B-4C6A-8EC8-4EAC04736415}"/>
              </a:ext>
            </a:extLst>
          </p:cNvPr>
          <p:cNvSpPr/>
          <p:nvPr/>
        </p:nvSpPr>
        <p:spPr>
          <a:xfrm>
            <a:off x="9900668" y="4615006"/>
            <a:ext cx="1459685" cy="771787"/>
          </a:xfrm>
          <a:custGeom>
            <a:avLst/>
            <a:gdLst>
              <a:gd name="connsiteX0" fmla="*/ 117446 w 1476781"/>
              <a:gd name="connsiteY0" fmla="*/ 868322 h 1036102"/>
              <a:gd name="connsiteX1" fmla="*/ 0 w 1476781"/>
              <a:gd name="connsiteY1" fmla="*/ 641820 h 1036102"/>
              <a:gd name="connsiteX2" fmla="*/ 117446 w 1476781"/>
              <a:gd name="connsiteY2" fmla="*/ 524374 h 1036102"/>
              <a:gd name="connsiteX3" fmla="*/ 394282 w 1476781"/>
              <a:gd name="connsiteY3" fmla="*/ 650209 h 1036102"/>
              <a:gd name="connsiteX4" fmla="*/ 746620 w 1476781"/>
              <a:gd name="connsiteY4" fmla="*/ 683765 h 1036102"/>
              <a:gd name="connsiteX5" fmla="*/ 1048624 w 1476781"/>
              <a:gd name="connsiteY5" fmla="*/ 625042 h 1036102"/>
              <a:gd name="connsiteX6" fmla="*/ 1174458 w 1476781"/>
              <a:gd name="connsiteY6" fmla="*/ 457262 h 1036102"/>
              <a:gd name="connsiteX7" fmla="*/ 1073791 w 1476781"/>
              <a:gd name="connsiteY7" fmla="*/ 230759 h 1036102"/>
              <a:gd name="connsiteX8" fmla="*/ 998290 w 1476781"/>
              <a:gd name="connsiteY8" fmla="*/ 62979 h 1036102"/>
              <a:gd name="connsiteX9" fmla="*/ 1224792 w 1476781"/>
              <a:gd name="connsiteY9" fmla="*/ 21034 h 1036102"/>
              <a:gd name="connsiteX10" fmla="*/ 1400961 w 1476781"/>
              <a:gd name="connsiteY10" fmla="*/ 381761 h 1036102"/>
              <a:gd name="connsiteX11" fmla="*/ 1476462 w 1476781"/>
              <a:gd name="connsiteY11" fmla="*/ 742488 h 1036102"/>
              <a:gd name="connsiteX12" fmla="*/ 1375794 w 1476781"/>
              <a:gd name="connsiteY12" fmla="*/ 943823 h 1036102"/>
              <a:gd name="connsiteX13" fmla="*/ 1140902 w 1476781"/>
              <a:gd name="connsiteY13" fmla="*/ 985768 h 1036102"/>
              <a:gd name="connsiteX14" fmla="*/ 713064 w 1476781"/>
              <a:gd name="connsiteY14" fmla="*/ 1036102 h 1036102"/>
              <a:gd name="connsiteX15" fmla="*/ 385893 w 1476781"/>
              <a:gd name="connsiteY15" fmla="*/ 985768 h 1036102"/>
              <a:gd name="connsiteX16" fmla="*/ 184557 w 1476781"/>
              <a:gd name="connsiteY16" fmla="*/ 927045 h 1036102"/>
              <a:gd name="connsiteX17" fmla="*/ 117446 w 1476781"/>
              <a:gd name="connsiteY17" fmla="*/ 868322 h 103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76781" h="1036102">
                <a:moveTo>
                  <a:pt x="117446" y="868322"/>
                </a:moveTo>
                <a:cubicBezTo>
                  <a:pt x="86686" y="820784"/>
                  <a:pt x="0" y="699145"/>
                  <a:pt x="0" y="641820"/>
                </a:cubicBezTo>
                <a:cubicBezTo>
                  <a:pt x="0" y="584495"/>
                  <a:pt x="51732" y="522976"/>
                  <a:pt x="117446" y="524374"/>
                </a:cubicBezTo>
                <a:cubicBezTo>
                  <a:pt x="183160" y="525772"/>
                  <a:pt x="289420" y="623644"/>
                  <a:pt x="394282" y="650209"/>
                </a:cubicBezTo>
                <a:cubicBezTo>
                  <a:pt x="499144" y="676774"/>
                  <a:pt x="637563" y="687959"/>
                  <a:pt x="746620" y="683765"/>
                </a:cubicBezTo>
                <a:cubicBezTo>
                  <a:pt x="855677" y="679571"/>
                  <a:pt x="977318" y="662792"/>
                  <a:pt x="1048624" y="625042"/>
                </a:cubicBezTo>
                <a:cubicBezTo>
                  <a:pt x="1119930" y="587292"/>
                  <a:pt x="1170264" y="522976"/>
                  <a:pt x="1174458" y="457262"/>
                </a:cubicBezTo>
                <a:cubicBezTo>
                  <a:pt x="1178652" y="391548"/>
                  <a:pt x="1103152" y="296473"/>
                  <a:pt x="1073791" y="230759"/>
                </a:cubicBezTo>
                <a:cubicBezTo>
                  <a:pt x="1044430" y="165045"/>
                  <a:pt x="973123" y="97933"/>
                  <a:pt x="998290" y="62979"/>
                </a:cubicBezTo>
                <a:cubicBezTo>
                  <a:pt x="1023457" y="28025"/>
                  <a:pt x="1157680" y="-32096"/>
                  <a:pt x="1224792" y="21034"/>
                </a:cubicBezTo>
                <a:cubicBezTo>
                  <a:pt x="1291904" y="74164"/>
                  <a:pt x="1359016" y="261519"/>
                  <a:pt x="1400961" y="381761"/>
                </a:cubicBezTo>
                <a:cubicBezTo>
                  <a:pt x="1442906" y="502003"/>
                  <a:pt x="1480657" y="648811"/>
                  <a:pt x="1476462" y="742488"/>
                </a:cubicBezTo>
                <a:cubicBezTo>
                  <a:pt x="1472268" y="836165"/>
                  <a:pt x="1431721" y="903276"/>
                  <a:pt x="1375794" y="943823"/>
                </a:cubicBezTo>
                <a:cubicBezTo>
                  <a:pt x="1319867" y="984370"/>
                  <a:pt x="1251357" y="970388"/>
                  <a:pt x="1140902" y="985768"/>
                </a:cubicBezTo>
                <a:cubicBezTo>
                  <a:pt x="1030447" y="1001148"/>
                  <a:pt x="838899" y="1036102"/>
                  <a:pt x="713064" y="1036102"/>
                </a:cubicBezTo>
                <a:cubicBezTo>
                  <a:pt x="587229" y="1036102"/>
                  <a:pt x="473978" y="1003944"/>
                  <a:pt x="385893" y="985768"/>
                </a:cubicBezTo>
                <a:cubicBezTo>
                  <a:pt x="297809" y="967592"/>
                  <a:pt x="232095" y="948018"/>
                  <a:pt x="184557" y="927045"/>
                </a:cubicBezTo>
                <a:cubicBezTo>
                  <a:pt x="137019" y="906072"/>
                  <a:pt x="148206" y="915860"/>
                  <a:pt x="117446" y="868322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4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D2C406C2-0752-9266-ED1E-50114AF67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0"/>
          <a:stretch/>
        </p:blipFill>
        <p:spPr bwMode="auto">
          <a:xfrm>
            <a:off x="7499758" y="894401"/>
            <a:ext cx="4359040" cy="2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ECDCBA-F6F7-4F69-82DD-1F44FFFC1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692" y="3825383"/>
            <a:ext cx="4486694" cy="216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텍스트 상자 9">
            <a:extLst>
              <a:ext uri="{FF2B5EF4-FFF2-40B4-BE49-F238E27FC236}">
                <a16:creationId xmlns:a16="http://schemas.microsoft.com/office/drawing/2014/main" id="{47880403-B7BB-4107-89CE-F8B2F9AAEF2C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 Manifold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Subspace describing given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 Manifold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= Region with low energy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How do we make the </a:t>
            </a:r>
            <a:r>
              <a:rPr kumimoji="1" lang="en-US" altLang="ko-KR" sz="20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energy higher outside the samples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Strategies to shape the energy function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Energy-based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https://jaejunyoo.blogspot.com/2018/02/energy-based-generative-adversarial-nets-1.html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11</a:t>
            </a:fld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05CA3C4-6B83-4E77-9B20-56EBA8EF4F49}"/>
              </a:ext>
            </a:extLst>
          </p:cNvPr>
          <p:cNvCxnSpPr>
            <a:cxnSpLocks/>
          </p:cNvCxnSpPr>
          <p:nvPr/>
        </p:nvCxnSpPr>
        <p:spPr>
          <a:xfrm flipH="1" flipV="1">
            <a:off x="8510613" y="5223213"/>
            <a:ext cx="1" cy="42666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BAC8E40-C300-4855-844F-9FBFFF8435B6}"/>
              </a:ext>
            </a:extLst>
          </p:cNvPr>
          <p:cNvCxnSpPr>
            <a:cxnSpLocks/>
          </p:cNvCxnSpPr>
          <p:nvPr/>
        </p:nvCxnSpPr>
        <p:spPr>
          <a:xfrm flipV="1">
            <a:off x="8296275" y="3707613"/>
            <a:ext cx="0" cy="78105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5ECDA3-BD61-49D3-B2FE-C5CC97AD02F3}"/>
              </a:ext>
            </a:extLst>
          </p:cNvPr>
          <p:cNvCxnSpPr>
            <a:cxnSpLocks/>
          </p:cNvCxnSpPr>
          <p:nvPr/>
        </p:nvCxnSpPr>
        <p:spPr>
          <a:xfrm flipH="1" flipV="1">
            <a:off x="10277475" y="3589844"/>
            <a:ext cx="1" cy="101658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587B6E-0323-495F-8481-B89D80023742}"/>
              </a:ext>
            </a:extLst>
          </p:cNvPr>
          <p:cNvCxnSpPr>
            <a:cxnSpLocks/>
          </p:cNvCxnSpPr>
          <p:nvPr/>
        </p:nvCxnSpPr>
        <p:spPr>
          <a:xfrm flipH="1" flipV="1">
            <a:off x="10615612" y="4686300"/>
            <a:ext cx="1" cy="8091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BFFA45-2BD2-4E54-BA0A-527EF98D78C4}"/>
              </a:ext>
            </a:extLst>
          </p:cNvPr>
          <p:cNvCxnSpPr>
            <a:cxnSpLocks/>
          </p:cNvCxnSpPr>
          <p:nvPr/>
        </p:nvCxnSpPr>
        <p:spPr>
          <a:xfrm flipH="1" flipV="1">
            <a:off x="11740440" y="3958546"/>
            <a:ext cx="1" cy="8091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B5E978-BB53-45CB-9A21-37A3450794A3}"/>
              </a:ext>
            </a:extLst>
          </p:cNvPr>
          <p:cNvCxnSpPr>
            <a:cxnSpLocks/>
          </p:cNvCxnSpPr>
          <p:nvPr/>
        </p:nvCxnSpPr>
        <p:spPr>
          <a:xfrm flipH="1" flipV="1">
            <a:off x="9653612" y="4257675"/>
            <a:ext cx="1" cy="54443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36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760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Data Manifold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Subspace describing given data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Data Manifold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= Region with low energy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How do we make the energy higher outside the samples?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Strategies to shape the energy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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eqArr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𝒎𝒂𝒙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eqAr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𝑵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 (MLE)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Boltzmann distribution, Partition function</a:t>
                </a: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760021"/>
              </a:xfrm>
              <a:prstGeom prst="rect">
                <a:avLst/>
              </a:prstGeom>
              <a:blipFill>
                <a:blip r:embed="rId3"/>
                <a:stretch>
                  <a:fillRect l="-554" b="-1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Energy-based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0562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https://slideslive.com/38957256/generative-modeling-by-estimating-gradients-of-the-data-distribution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D474FAC-DE4E-4096-B6CC-100BC9284E39}"/>
              </a:ext>
            </a:extLst>
          </p:cNvPr>
          <p:cNvGrpSpPr/>
          <p:nvPr/>
        </p:nvGrpSpPr>
        <p:grpSpPr>
          <a:xfrm rot="10800000">
            <a:off x="7562692" y="3589844"/>
            <a:ext cx="4486694" cy="2397801"/>
            <a:chOff x="7562692" y="3589844"/>
            <a:chExt cx="4486694" cy="239780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FECDCBA-F6F7-4F69-82DD-1F44FFFC1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692" y="3825383"/>
              <a:ext cx="4486694" cy="2162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A50BB1F-CDBA-4A12-A9E4-3FDE51845F55}"/>
                </a:ext>
              </a:extLst>
            </p:cNvPr>
            <p:cNvSpPr/>
            <p:nvPr/>
          </p:nvSpPr>
          <p:spPr>
            <a:xfrm>
              <a:off x="7776594" y="4580392"/>
              <a:ext cx="1459685" cy="771787"/>
            </a:xfrm>
            <a:custGeom>
              <a:avLst/>
              <a:gdLst>
                <a:gd name="connsiteX0" fmla="*/ 117446 w 1476781"/>
                <a:gd name="connsiteY0" fmla="*/ 868322 h 1036102"/>
                <a:gd name="connsiteX1" fmla="*/ 0 w 1476781"/>
                <a:gd name="connsiteY1" fmla="*/ 641820 h 1036102"/>
                <a:gd name="connsiteX2" fmla="*/ 117446 w 1476781"/>
                <a:gd name="connsiteY2" fmla="*/ 524374 h 1036102"/>
                <a:gd name="connsiteX3" fmla="*/ 394282 w 1476781"/>
                <a:gd name="connsiteY3" fmla="*/ 650209 h 1036102"/>
                <a:gd name="connsiteX4" fmla="*/ 746620 w 1476781"/>
                <a:gd name="connsiteY4" fmla="*/ 683765 h 1036102"/>
                <a:gd name="connsiteX5" fmla="*/ 1048624 w 1476781"/>
                <a:gd name="connsiteY5" fmla="*/ 625042 h 1036102"/>
                <a:gd name="connsiteX6" fmla="*/ 1174458 w 1476781"/>
                <a:gd name="connsiteY6" fmla="*/ 457262 h 1036102"/>
                <a:gd name="connsiteX7" fmla="*/ 1073791 w 1476781"/>
                <a:gd name="connsiteY7" fmla="*/ 230759 h 1036102"/>
                <a:gd name="connsiteX8" fmla="*/ 998290 w 1476781"/>
                <a:gd name="connsiteY8" fmla="*/ 62979 h 1036102"/>
                <a:gd name="connsiteX9" fmla="*/ 1224792 w 1476781"/>
                <a:gd name="connsiteY9" fmla="*/ 21034 h 1036102"/>
                <a:gd name="connsiteX10" fmla="*/ 1400961 w 1476781"/>
                <a:gd name="connsiteY10" fmla="*/ 381761 h 1036102"/>
                <a:gd name="connsiteX11" fmla="*/ 1476462 w 1476781"/>
                <a:gd name="connsiteY11" fmla="*/ 742488 h 1036102"/>
                <a:gd name="connsiteX12" fmla="*/ 1375794 w 1476781"/>
                <a:gd name="connsiteY12" fmla="*/ 943823 h 1036102"/>
                <a:gd name="connsiteX13" fmla="*/ 1140902 w 1476781"/>
                <a:gd name="connsiteY13" fmla="*/ 985768 h 1036102"/>
                <a:gd name="connsiteX14" fmla="*/ 713064 w 1476781"/>
                <a:gd name="connsiteY14" fmla="*/ 1036102 h 1036102"/>
                <a:gd name="connsiteX15" fmla="*/ 385893 w 1476781"/>
                <a:gd name="connsiteY15" fmla="*/ 985768 h 1036102"/>
                <a:gd name="connsiteX16" fmla="*/ 184557 w 1476781"/>
                <a:gd name="connsiteY16" fmla="*/ 927045 h 1036102"/>
                <a:gd name="connsiteX17" fmla="*/ 117446 w 1476781"/>
                <a:gd name="connsiteY17" fmla="*/ 868322 h 103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6781" h="1036102">
                  <a:moveTo>
                    <a:pt x="117446" y="868322"/>
                  </a:moveTo>
                  <a:cubicBezTo>
                    <a:pt x="86686" y="820784"/>
                    <a:pt x="0" y="699145"/>
                    <a:pt x="0" y="641820"/>
                  </a:cubicBezTo>
                  <a:cubicBezTo>
                    <a:pt x="0" y="584495"/>
                    <a:pt x="51732" y="522976"/>
                    <a:pt x="117446" y="524374"/>
                  </a:cubicBezTo>
                  <a:cubicBezTo>
                    <a:pt x="183160" y="525772"/>
                    <a:pt x="289420" y="623644"/>
                    <a:pt x="394282" y="650209"/>
                  </a:cubicBezTo>
                  <a:cubicBezTo>
                    <a:pt x="499144" y="676774"/>
                    <a:pt x="637563" y="687959"/>
                    <a:pt x="746620" y="683765"/>
                  </a:cubicBezTo>
                  <a:cubicBezTo>
                    <a:pt x="855677" y="679571"/>
                    <a:pt x="977318" y="662792"/>
                    <a:pt x="1048624" y="625042"/>
                  </a:cubicBezTo>
                  <a:cubicBezTo>
                    <a:pt x="1119930" y="587292"/>
                    <a:pt x="1170264" y="522976"/>
                    <a:pt x="1174458" y="457262"/>
                  </a:cubicBezTo>
                  <a:cubicBezTo>
                    <a:pt x="1178652" y="391548"/>
                    <a:pt x="1103152" y="296473"/>
                    <a:pt x="1073791" y="230759"/>
                  </a:cubicBezTo>
                  <a:cubicBezTo>
                    <a:pt x="1044430" y="165045"/>
                    <a:pt x="973123" y="97933"/>
                    <a:pt x="998290" y="62979"/>
                  </a:cubicBezTo>
                  <a:cubicBezTo>
                    <a:pt x="1023457" y="28025"/>
                    <a:pt x="1157680" y="-32096"/>
                    <a:pt x="1224792" y="21034"/>
                  </a:cubicBezTo>
                  <a:cubicBezTo>
                    <a:pt x="1291904" y="74164"/>
                    <a:pt x="1359016" y="261519"/>
                    <a:pt x="1400961" y="381761"/>
                  </a:cubicBezTo>
                  <a:cubicBezTo>
                    <a:pt x="1442906" y="502003"/>
                    <a:pt x="1480657" y="648811"/>
                    <a:pt x="1476462" y="742488"/>
                  </a:cubicBezTo>
                  <a:cubicBezTo>
                    <a:pt x="1472268" y="836165"/>
                    <a:pt x="1431721" y="903276"/>
                    <a:pt x="1375794" y="943823"/>
                  </a:cubicBezTo>
                  <a:cubicBezTo>
                    <a:pt x="1319867" y="984370"/>
                    <a:pt x="1251357" y="970388"/>
                    <a:pt x="1140902" y="985768"/>
                  </a:cubicBezTo>
                  <a:cubicBezTo>
                    <a:pt x="1030447" y="1001148"/>
                    <a:pt x="838899" y="1036102"/>
                    <a:pt x="713064" y="1036102"/>
                  </a:cubicBezTo>
                  <a:cubicBezTo>
                    <a:pt x="587229" y="1036102"/>
                    <a:pt x="473978" y="1003944"/>
                    <a:pt x="385893" y="985768"/>
                  </a:cubicBezTo>
                  <a:cubicBezTo>
                    <a:pt x="297809" y="967592"/>
                    <a:pt x="232095" y="948018"/>
                    <a:pt x="184557" y="927045"/>
                  </a:cubicBezTo>
                  <a:cubicBezTo>
                    <a:pt x="137019" y="906072"/>
                    <a:pt x="148206" y="915860"/>
                    <a:pt x="117446" y="868322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451CDB5A-22A4-48AB-B574-8B2A9858D6A7}"/>
                </a:ext>
              </a:extLst>
            </p:cNvPr>
            <p:cNvSpPr/>
            <p:nvPr/>
          </p:nvSpPr>
          <p:spPr>
            <a:xfrm>
              <a:off x="9900668" y="4615006"/>
              <a:ext cx="1459685" cy="771787"/>
            </a:xfrm>
            <a:custGeom>
              <a:avLst/>
              <a:gdLst>
                <a:gd name="connsiteX0" fmla="*/ 117446 w 1476781"/>
                <a:gd name="connsiteY0" fmla="*/ 868322 h 1036102"/>
                <a:gd name="connsiteX1" fmla="*/ 0 w 1476781"/>
                <a:gd name="connsiteY1" fmla="*/ 641820 h 1036102"/>
                <a:gd name="connsiteX2" fmla="*/ 117446 w 1476781"/>
                <a:gd name="connsiteY2" fmla="*/ 524374 h 1036102"/>
                <a:gd name="connsiteX3" fmla="*/ 394282 w 1476781"/>
                <a:gd name="connsiteY3" fmla="*/ 650209 h 1036102"/>
                <a:gd name="connsiteX4" fmla="*/ 746620 w 1476781"/>
                <a:gd name="connsiteY4" fmla="*/ 683765 h 1036102"/>
                <a:gd name="connsiteX5" fmla="*/ 1048624 w 1476781"/>
                <a:gd name="connsiteY5" fmla="*/ 625042 h 1036102"/>
                <a:gd name="connsiteX6" fmla="*/ 1174458 w 1476781"/>
                <a:gd name="connsiteY6" fmla="*/ 457262 h 1036102"/>
                <a:gd name="connsiteX7" fmla="*/ 1073791 w 1476781"/>
                <a:gd name="connsiteY7" fmla="*/ 230759 h 1036102"/>
                <a:gd name="connsiteX8" fmla="*/ 998290 w 1476781"/>
                <a:gd name="connsiteY8" fmla="*/ 62979 h 1036102"/>
                <a:gd name="connsiteX9" fmla="*/ 1224792 w 1476781"/>
                <a:gd name="connsiteY9" fmla="*/ 21034 h 1036102"/>
                <a:gd name="connsiteX10" fmla="*/ 1400961 w 1476781"/>
                <a:gd name="connsiteY10" fmla="*/ 381761 h 1036102"/>
                <a:gd name="connsiteX11" fmla="*/ 1476462 w 1476781"/>
                <a:gd name="connsiteY11" fmla="*/ 742488 h 1036102"/>
                <a:gd name="connsiteX12" fmla="*/ 1375794 w 1476781"/>
                <a:gd name="connsiteY12" fmla="*/ 943823 h 1036102"/>
                <a:gd name="connsiteX13" fmla="*/ 1140902 w 1476781"/>
                <a:gd name="connsiteY13" fmla="*/ 985768 h 1036102"/>
                <a:gd name="connsiteX14" fmla="*/ 713064 w 1476781"/>
                <a:gd name="connsiteY14" fmla="*/ 1036102 h 1036102"/>
                <a:gd name="connsiteX15" fmla="*/ 385893 w 1476781"/>
                <a:gd name="connsiteY15" fmla="*/ 985768 h 1036102"/>
                <a:gd name="connsiteX16" fmla="*/ 184557 w 1476781"/>
                <a:gd name="connsiteY16" fmla="*/ 927045 h 1036102"/>
                <a:gd name="connsiteX17" fmla="*/ 117446 w 1476781"/>
                <a:gd name="connsiteY17" fmla="*/ 868322 h 103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6781" h="1036102">
                  <a:moveTo>
                    <a:pt x="117446" y="868322"/>
                  </a:moveTo>
                  <a:cubicBezTo>
                    <a:pt x="86686" y="820784"/>
                    <a:pt x="0" y="699145"/>
                    <a:pt x="0" y="641820"/>
                  </a:cubicBezTo>
                  <a:cubicBezTo>
                    <a:pt x="0" y="584495"/>
                    <a:pt x="51732" y="522976"/>
                    <a:pt x="117446" y="524374"/>
                  </a:cubicBezTo>
                  <a:cubicBezTo>
                    <a:pt x="183160" y="525772"/>
                    <a:pt x="289420" y="623644"/>
                    <a:pt x="394282" y="650209"/>
                  </a:cubicBezTo>
                  <a:cubicBezTo>
                    <a:pt x="499144" y="676774"/>
                    <a:pt x="637563" y="687959"/>
                    <a:pt x="746620" y="683765"/>
                  </a:cubicBezTo>
                  <a:cubicBezTo>
                    <a:pt x="855677" y="679571"/>
                    <a:pt x="977318" y="662792"/>
                    <a:pt x="1048624" y="625042"/>
                  </a:cubicBezTo>
                  <a:cubicBezTo>
                    <a:pt x="1119930" y="587292"/>
                    <a:pt x="1170264" y="522976"/>
                    <a:pt x="1174458" y="457262"/>
                  </a:cubicBezTo>
                  <a:cubicBezTo>
                    <a:pt x="1178652" y="391548"/>
                    <a:pt x="1103152" y="296473"/>
                    <a:pt x="1073791" y="230759"/>
                  </a:cubicBezTo>
                  <a:cubicBezTo>
                    <a:pt x="1044430" y="165045"/>
                    <a:pt x="973123" y="97933"/>
                    <a:pt x="998290" y="62979"/>
                  </a:cubicBezTo>
                  <a:cubicBezTo>
                    <a:pt x="1023457" y="28025"/>
                    <a:pt x="1157680" y="-32096"/>
                    <a:pt x="1224792" y="21034"/>
                  </a:cubicBezTo>
                  <a:cubicBezTo>
                    <a:pt x="1291904" y="74164"/>
                    <a:pt x="1359016" y="261519"/>
                    <a:pt x="1400961" y="381761"/>
                  </a:cubicBezTo>
                  <a:cubicBezTo>
                    <a:pt x="1442906" y="502003"/>
                    <a:pt x="1480657" y="648811"/>
                    <a:pt x="1476462" y="742488"/>
                  </a:cubicBezTo>
                  <a:cubicBezTo>
                    <a:pt x="1472268" y="836165"/>
                    <a:pt x="1431721" y="903276"/>
                    <a:pt x="1375794" y="943823"/>
                  </a:cubicBezTo>
                  <a:cubicBezTo>
                    <a:pt x="1319867" y="984370"/>
                    <a:pt x="1251357" y="970388"/>
                    <a:pt x="1140902" y="985768"/>
                  </a:cubicBezTo>
                  <a:cubicBezTo>
                    <a:pt x="1030447" y="1001148"/>
                    <a:pt x="838899" y="1036102"/>
                    <a:pt x="713064" y="1036102"/>
                  </a:cubicBezTo>
                  <a:cubicBezTo>
                    <a:pt x="587229" y="1036102"/>
                    <a:pt x="473978" y="1003944"/>
                    <a:pt x="385893" y="985768"/>
                  </a:cubicBezTo>
                  <a:cubicBezTo>
                    <a:pt x="297809" y="967592"/>
                    <a:pt x="232095" y="948018"/>
                    <a:pt x="184557" y="927045"/>
                  </a:cubicBezTo>
                  <a:cubicBezTo>
                    <a:pt x="137019" y="906072"/>
                    <a:pt x="148206" y="915860"/>
                    <a:pt x="117446" y="868322"/>
                  </a:cubicBezTo>
                  <a:close/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6F16862-E52F-4AED-95A9-4874274A2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6275" y="3707613"/>
              <a:ext cx="0" cy="78105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37979AF-1DBA-4EFA-ABFE-C092809CA2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7475" y="3589844"/>
              <a:ext cx="1" cy="1016588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DFD4E52-6BBD-43DF-85C8-306E19B44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15612" y="4686300"/>
              <a:ext cx="1" cy="80913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36E42071-68B0-49DB-97B2-3E3B834254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40440" y="3958546"/>
              <a:ext cx="1" cy="80913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20F8EEC-855C-40FE-B916-3B41386618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3612" y="4257675"/>
              <a:ext cx="1" cy="544433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832D445-8C2A-49C8-A5AF-D3422FCB81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0613" y="5223213"/>
              <a:ext cx="1" cy="426665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FB84785-28E0-4160-A28A-177FAD4E9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275" y="1178262"/>
            <a:ext cx="32575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3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5709D94-329D-4E07-B662-36CACEA99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841" y="1624269"/>
            <a:ext cx="5931545" cy="39607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345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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eqArr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𝒎𝒂𝒙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eqAr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𝑵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 (MLE)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 is difficult</a:t>
                </a:r>
              </a:p>
              <a:p>
                <a:pPr>
                  <a:lnSpc>
                    <a:spcPct val="16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Explicit models, Implicit models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345211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Energy-based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https://jaejunyoo.blogspot.com/2018/02/energy-based-generative-adversarial-nets-1.html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8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345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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eqArr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𝒎𝒂𝒙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eqAr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𝑵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 (MLE)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 is difficult</a:t>
                </a:r>
              </a:p>
              <a:p>
                <a:pPr>
                  <a:lnSpc>
                    <a:spcPct val="16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Explicit models, Implicit models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345211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Energy-based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https://jaejunyoo.blogspot.com/2018/02/energy-based-generative-adversarial-nets-1.html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9C434C-4FD9-437D-ACB6-1CD2D2AAF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786" y="3789076"/>
            <a:ext cx="6962214" cy="22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2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345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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eqArr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𝒎𝒂𝒙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eqAr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𝑵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 (MLE)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 is difficult</a:t>
                </a:r>
              </a:p>
              <a:p>
                <a:pPr>
                  <a:lnSpc>
                    <a:spcPct val="16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Explicit models, Implicit models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345211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Energy-based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https://jaejunyoo.blogspot.com/2018/02/energy-based-generative-adversarial-nets-1.html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2F597C-F3E7-4954-83D4-CC60526E4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15" y="3429000"/>
            <a:ext cx="5887332" cy="24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Energy-based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0014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https://jaejunyoo.blogspot.com/2018/02/energy-based-generative-adversarial-nets-1.html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1" name="텍스트 상자 9">
            <a:extLst>
              <a:ext uri="{FF2B5EF4-FFF2-40B4-BE49-F238E27FC236}">
                <a16:creationId xmlns:a16="http://schemas.microsoft.com/office/drawing/2014/main" id="{47880403-B7BB-4107-89CE-F8B2F9AAEF2C}"/>
              </a:ext>
            </a:extLst>
          </p:cNvPr>
          <p:cNvSpPr txBox="1"/>
          <p:nvPr/>
        </p:nvSpPr>
        <p:spPr>
          <a:xfrm>
            <a:off x="1080000" y="752829"/>
            <a:ext cx="9905999" cy="544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Strategies to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make the energy higher outside the samples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Build the machine so that the volume of low energy stuff is constant</a:t>
            </a: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PCA, K-mean, GMM, square ICA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Push down of the energy of data points, push up everywhere else</a:t>
            </a: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Maximum Likelihood Estimation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Push down of the energy of data points, push up on chosen locations</a:t>
            </a: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EBGAN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Train a dynamical system so that the dynamics go to the manifold</a:t>
            </a: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Denoising auto-encoder</a:t>
            </a:r>
          </a:p>
          <a:p>
            <a:pPr marL="7429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Regularizer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VAE</a:t>
            </a:r>
          </a:p>
        </p:txBody>
      </p:sp>
    </p:spTree>
    <p:extLst>
      <p:ext uri="{BB962C8B-B14F-4D97-AF65-F5344CB8AC3E}">
        <p14:creationId xmlns:p14="http://schemas.microsoft.com/office/powerpoint/2010/main" val="1595989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8508617" cy="494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Minimize the gradient and maximize the curvature around data points  </a:t>
                </a:r>
                <a:r>
                  <a:rPr kumimoji="1" lang="en-US" altLang="ko-KR" sz="2000" b="1" dirty="0">
                    <a:solidFill>
                      <a:srgbClr val="FF0000"/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matching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matching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lvl="1">
                  <a:lnSpc>
                    <a:spcPct val="160000"/>
                  </a:lnSpc>
                </a:pPr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lvl="1">
                  <a:lnSpc>
                    <a:spcPct val="160000"/>
                  </a:lnSpc>
                </a:pPr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≈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8508617" cy="4949560"/>
              </a:xfrm>
              <a:prstGeom prst="rect">
                <a:avLst/>
              </a:prstGeom>
              <a:blipFill>
                <a:blip r:embed="rId3"/>
                <a:stretch>
                  <a:fillRect l="-6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Energy-based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14556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4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9F5C90-7731-4589-B4C1-6F7F8A0CA2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60" y="3660191"/>
            <a:ext cx="3021519" cy="214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146E39-8A0B-45E3-8D25-58B3E28B44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68" y="3660191"/>
            <a:ext cx="3021519" cy="202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A904B4-EFEC-4253-9EF5-C4ED10794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946" y="760463"/>
            <a:ext cx="2821757" cy="279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7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90399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18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Given :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i.i.d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. samples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/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~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Task : Estimating the score	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Model : A trainable vector-valued function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: 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Objective : How to compare to vector fields of scores?</a:t>
                </a:r>
              </a:p>
              <a:p>
                <a:pPr>
                  <a:lnSpc>
                    <a:spcPct val="160000"/>
                  </a:lnSpc>
                </a:pPr>
                <a:endParaRPr kumimoji="1"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36EFF6-AF89-49C8-B96F-70A55F86039F}"/>
              </a:ext>
            </a:extLst>
          </p:cNvPr>
          <p:cNvCxnSpPr>
            <a:cxnSpLocks/>
          </p:cNvCxnSpPr>
          <p:nvPr/>
        </p:nvCxnSpPr>
        <p:spPr>
          <a:xfrm flipV="1">
            <a:off x="3245140" y="4244418"/>
            <a:ext cx="605407" cy="331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488D973-E5AF-48F4-BA81-A68913D8D35E}"/>
              </a:ext>
            </a:extLst>
          </p:cNvPr>
          <p:cNvCxnSpPr>
            <a:cxnSpLocks/>
          </p:cNvCxnSpPr>
          <p:nvPr/>
        </p:nvCxnSpPr>
        <p:spPr>
          <a:xfrm flipV="1">
            <a:off x="3279396" y="4082384"/>
            <a:ext cx="854279" cy="76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0343B-67FD-4DA7-9E6A-235D0B8A8E74}"/>
              </a:ext>
            </a:extLst>
          </p:cNvPr>
          <p:cNvCxnSpPr>
            <a:cxnSpLocks/>
          </p:cNvCxnSpPr>
          <p:nvPr/>
        </p:nvCxnSpPr>
        <p:spPr>
          <a:xfrm flipV="1">
            <a:off x="2266426" y="3908550"/>
            <a:ext cx="274740" cy="379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018A54-2FB9-4CE3-A022-297CA2A63D83}"/>
              </a:ext>
            </a:extLst>
          </p:cNvPr>
          <p:cNvCxnSpPr>
            <a:cxnSpLocks/>
          </p:cNvCxnSpPr>
          <p:nvPr/>
        </p:nvCxnSpPr>
        <p:spPr>
          <a:xfrm>
            <a:off x="2635541" y="4206737"/>
            <a:ext cx="274740" cy="234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582081-6663-4A53-B566-41FA0289D1C7}"/>
              </a:ext>
            </a:extLst>
          </p:cNvPr>
          <p:cNvCxnSpPr>
            <a:cxnSpLocks/>
          </p:cNvCxnSpPr>
          <p:nvPr/>
        </p:nvCxnSpPr>
        <p:spPr>
          <a:xfrm flipV="1">
            <a:off x="3043805" y="3582320"/>
            <a:ext cx="235591" cy="4598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4403E92-757D-46A4-89BF-F9935FFAA184}"/>
              </a:ext>
            </a:extLst>
          </p:cNvPr>
          <p:cNvCxnSpPr>
            <a:cxnSpLocks/>
          </p:cNvCxnSpPr>
          <p:nvPr/>
        </p:nvCxnSpPr>
        <p:spPr>
          <a:xfrm>
            <a:off x="2206305" y="4440879"/>
            <a:ext cx="702578" cy="1212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EF89DD2-3F98-4181-AA69-01ECC07070D0}"/>
              </a:ext>
            </a:extLst>
          </p:cNvPr>
          <p:cNvCxnSpPr>
            <a:cxnSpLocks/>
          </p:cNvCxnSpPr>
          <p:nvPr/>
        </p:nvCxnSpPr>
        <p:spPr>
          <a:xfrm>
            <a:off x="2403796" y="4657743"/>
            <a:ext cx="705375" cy="2563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CB9A176-E2F1-4F24-9442-3F478F6E36D6}"/>
              </a:ext>
            </a:extLst>
          </p:cNvPr>
          <p:cNvCxnSpPr>
            <a:cxnSpLocks/>
          </p:cNvCxnSpPr>
          <p:nvPr/>
        </p:nvCxnSpPr>
        <p:spPr>
          <a:xfrm flipV="1">
            <a:off x="3279396" y="4661476"/>
            <a:ext cx="224580" cy="5817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469389C-40E3-46BC-B9B1-28E1F4707043}"/>
              </a:ext>
            </a:extLst>
          </p:cNvPr>
          <p:cNvCxnSpPr>
            <a:cxnSpLocks/>
          </p:cNvCxnSpPr>
          <p:nvPr/>
        </p:nvCxnSpPr>
        <p:spPr>
          <a:xfrm>
            <a:off x="3591710" y="4636200"/>
            <a:ext cx="8712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DE593B-252E-4AC3-9132-F7D31433A48E}"/>
                  </a:ext>
                </a:extLst>
              </p:cNvPr>
              <p:cNvSpPr txBox="1"/>
              <p:nvPr/>
            </p:nvSpPr>
            <p:spPr>
              <a:xfrm>
                <a:off x="2240908" y="5370751"/>
                <a:ext cx="207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ko-KR" altLang="en-US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𝛁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𝒙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𝒍𝒐𝒈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𝒅𝒂𝒕𝒂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DE593B-252E-4AC3-9132-F7D31433A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908" y="5370751"/>
                <a:ext cx="2076976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25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19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Given :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i.i.d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. samples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/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~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Task : Estimating the score	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Model : A trainable vector-valued function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: 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Objective : How to compare to vector fields of scores?</a:t>
                </a:r>
              </a:p>
              <a:p>
                <a:pPr>
                  <a:lnSpc>
                    <a:spcPct val="160000"/>
                  </a:lnSpc>
                </a:pPr>
                <a:endParaRPr kumimoji="1"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36EFF6-AF89-49C8-B96F-70A55F86039F}"/>
              </a:ext>
            </a:extLst>
          </p:cNvPr>
          <p:cNvCxnSpPr>
            <a:cxnSpLocks/>
          </p:cNvCxnSpPr>
          <p:nvPr/>
        </p:nvCxnSpPr>
        <p:spPr>
          <a:xfrm flipV="1">
            <a:off x="3245140" y="4244418"/>
            <a:ext cx="605407" cy="331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488D973-E5AF-48F4-BA81-A68913D8D35E}"/>
              </a:ext>
            </a:extLst>
          </p:cNvPr>
          <p:cNvCxnSpPr>
            <a:cxnSpLocks/>
          </p:cNvCxnSpPr>
          <p:nvPr/>
        </p:nvCxnSpPr>
        <p:spPr>
          <a:xfrm flipV="1">
            <a:off x="3279396" y="4082384"/>
            <a:ext cx="854279" cy="76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0343B-67FD-4DA7-9E6A-235D0B8A8E74}"/>
              </a:ext>
            </a:extLst>
          </p:cNvPr>
          <p:cNvCxnSpPr>
            <a:cxnSpLocks/>
          </p:cNvCxnSpPr>
          <p:nvPr/>
        </p:nvCxnSpPr>
        <p:spPr>
          <a:xfrm flipV="1">
            <a:off x="2266426" y="3908550"/>
            <a:ext cx="274740" cy="379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018A54-2FB9-4CE3-A022-297CA2A63D83}"/>
              </a:ext>
            </a:extLst>
          </p:cNvPr>
          <p:cNvCxnSpPr>
            <a:cxnSpLocks/>
          </p:cNvCxnSpPr>
          <p:nvPr/>
        </p:nvCxnSpPr>
        <p:spPr>
          <a:xfrm>
            <a:off x="2635541" y="4206737"/>
            <a:ext cx="274740" cy="234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582081-6663-4A53-B566-41FA0289D1C7}"/>
              </a:ext>
            </a:extLst>
          </p:cNvPr>
          <p:cNvCxnSpPr>
            <a:cxnSpLocks/>
          </p:cNvCxnSpPr>
          <p:nvPr/>
        </p:nvCxnSpPr>
        <p:spPr>
          <a:xfrm flipV="1">
            <a:off x="3043805" y="3582320"/>
            <a:ext cx="235591" cy="4598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4403E92-757D-46A4-89BF-F9935FFAA184}"/>
              </a:ext>
            </a:extLst>
          </p:cNvPr>
          <p:cNvCxnSpPr>
            <a:cxnSpLocks/>
          </p:cNvCxnSpPr>
          <p:nvPr/>
        </p:nvCxnSpPr>
        <p:spPr>
          <a:xfrm>
            <a:off x="2206305" y="4440879"/>
            <a:ext cx="702578" cy="1212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EF89DD2-3F98-4181-AA69-01ECC07070D0}"/>
              </a:ext>
            </a:extLst>
          </p:cNvPr>
          <p:cNvCxnSpPr>
            <a:cxnSpLocks/>
          </p:cNvCxnSpPr>
          <p:nvPr/>
        </p:nvCxnSpPr>
        <p:spPr>
          <a:xfrm>
            <a:off x="2403796" y="4657743"/>
            <a:ext cx="705375" cy="2563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CB9A176-E2F1-4F24-9442-3F478F6E36D6}"/>
              </a:ext>
            </a:extLst>
          </p:cNvPr>
          <p:cNvCxnSpPr>
            <a:cxnSpLocks/>
          </p:cNvCxnSpPr>
          <p:nvPr/>
        </p:nvCxnSpPr>
        <p:spPr>
          <a:xfrm flipV="1">
            <a:off x="3279396" y="4661476"/>
            <a:ext cx="224580" cy="5817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469389C-40E3-46BC-B9B1-28E1F4707043}"/>
              </a:ext>
            </a:extLst>
          </p:cNvPr>
          <p:cNvCxnSpPr>
            <a:cxnSpLocks/>
          </p:cNvCxnSpPr>
          <p:nvPr/>
        </p:nvCxnSpPr>
        <p:spPr>
          <a:xfrm>
            <a:off x="3591710" y="4636200"/>
            <a:ext cx="8712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73EA367-3824-439A-AE67-D00567750CC1}"/>
              </a:ext>
            </a:extLst>
          </p:cNvPr>
          <p:cNvCxnSpPr>
            <a:cxnSpLocks/>
          </p:cNvCxnSpPr>
          <p:nvPr/>
        </p:nvCxnSpPr>
        <p:spPr>
          <a:xfrm flipV="1">
            <a:off x="8981114" y="4362275"/>
            <a:ext cx="666225" cy="21321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2AEB6D6-B29A-4E3A-AEAE-940B3650B3DD}"/>
              </a:ext>
            </a:extLst>
          </p:cNvPr>
          <p:cNvCxnSpPr>
            <a:cxnSpLocks/>
          </p:cNvCxnSpPr>
          <p:nvPr/>
        </p:nvCxnSpPr>
        <p:spPr>
          <a:xfrm flipV="1">
            <a:off x="9015370" y="3943314"/>
            <a:ext cx="741026" cy="21597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9EDC209-ABC3-45A7-B483-CA3C0C02ABFF}"/>
              </a:ext>
            </a:extLst>
          </p:cNvPr>
          <p:cNvCxnSpPr>
            <a:cxnSpLocks/>
          </p:cNvCxnSpPr>
          <p:nvPr/>
        </p:nvCxnSpPr>
        <p:spPr>
          <a:xfrm flipV="1">
            <a:off x="8002400" y="3943314"/>
            <a:ext cx="339055" cy="34483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8F75E0-BD0E-4620-B28C-8C9D1E51BF67}"/>
              </a:ext>
            </a:extLst>
          </p:cNvPr>
          <p:cNvCxnSpPr>
            <a:cxnSpLocks/>
          </p:cNvCxnSpPr>
          <p:nvPr/>
        </p:nvCxnSpPr>
        <p:spPr>
          <a:xfrm>
            <a:off x="8371515" y="4206737"/>
            <a:ext cx="408264" cy="15553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C798B9A-35CD-480E-8D94-8BF7B92F09EF}"/>
              </a:ext>
            </a:extLst>
          </p:cNvPr>
          <p:cNvCxnSpPr>
            <a:cxnSpLocks/>
          </p:cNvCxnSpPr>
          <p:nvPr/>
        </p:nvCxnSpPr>
        <p:spPr>
          <a:xfrm flipV="1">
            <a:off x="8779779" y="3322239"/>
            <a:ext cx="70606" cy="71997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A855110-1371-40F6-A060-91788CE57430}"/>
              </a:ext>
            </a:extLst>
          </p:cNvPr>
          <p:cNvCxnSpPr>
            <a:cxnSpLocks/>
          </p:cNvCxnSpPr>
          <p:nvPr/>
        </p:nvCxnSpPr>
        <p:spPr>
          <a:xfrm>
            <a:off x="7942279" y="4440879"/>
            <a:ext cx="58093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FD80A94-4BD6-4FED-A739-3FE8BD695554}"/>
              </a:ext>
            </a:extLst>
          </p:cNvPr>
          <p:cNvCxnSpPr>
            <a:cxnSpLocks/>
          </p:cNvCxnSpPr>
          <p:nvPr/>
        </p:nvCxnSpPr>
        <p:spPr>
          <a:xfrm>
            <a:off x="8139770" y="4657743"/>
            <a:ext cx="480795" cy="346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1BD608-84C5-4F21-B82C-43EA39EFE5EB}"/>
              </a:ext>
            </a:extLst>
          </p:cNvPr>
          <p:cNvCxnSpPr>
            <a:cxnSpLocks/>
          </p:cNvCxnSpPr>
          <p:nvPr/>
        </p:nvCxnSpPr>
        <p:spPr>
          <a:xfrm flipV="1">
            <a:off x="9015370" y="4841808"/>
            <a:ext cx="312314" cy="40145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6839D4C-0533-4A76-8C3D-4204ACA437EB}"/>
              </a:ext>
            </a:extLst>
          </p:cNvPr>
          <p:cNvCxnSpPr>
            <a:cxnSpLocks/>
          </p:cNvCxnSpPr>
          <p:nvPr/>
        </p:nvCxnSpPr>
        <p:spPr>
          <a:xfrm flipV="1">
            <a:off x="9327684" y="4562162"/>
            <a:ext cx="680382" cy="7403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DE593B-252E-4AC3-9132-F7D31433A48E}"/>
                  </a:ext>
                </a:extLst>
              </p:cNvPr>
              <p:cNvSpPr txBox="1"/>
              <p:nvPr/>
            </p:nvSpPr>
            <p:spPr>
              <a:xfrm>
                <a:off x="2240908" y="5370751"/>
                <a:ext cx="207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ko-KR" altLang="en-US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𝛁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𝒙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𝒍𝒐𝒈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𝒅𝒂𝒕𝒂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DE593B-252E-4AC3-9132-F7D31433A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908" y="5370751"/>
                <a:ext cx="2076976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E972EC-F588-40A0-9941-8432C4FC5A4E}"/>
                  </a:ext>
                </a:extLst>
              </p:cNvPr>
              <p:cNvSpPr txBox="1"/>
              <p:nvPr/>
            </p:nvSpPr>
            <p:spPr>
              <a:xfrm>
                <a:off x="7931090" y="5339258"/>
                <a:ext cx="20769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𝜽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(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𝒙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1E972EC-F588-40A0-9941-8432C4FC5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090" y="5339258"/>
                <a:ext cx="2076976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31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9187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Started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Energy-based Generative Model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Score-Matching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NCSN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Score-based Generative Model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DDIM ODE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SDE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4411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367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5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Given :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i.i.d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. samples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/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~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Task : Estimating the score	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Model : A trainable vector-valued function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: 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Objective : How to compare to vector fields of scores?</a:t>
                </a:r>
              </a:p>
              <a:p>
                <a:pPr>
                  <a:lnSpc>
                    <a:spcPct val="160000"/>
                  </a:lnSpc>
                </a:pPr>
                <a:endParaRPr kumimoji="1"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36EFF6-AF89-49C8-B96F-70A55F86039F}"/>
              </a:ext>
            </a:extLst>
          </p:cNvPr>
          <p:cNvCxnSpPr>
            <a:cxnSpLocks/>
          </p:cNvCxnSpPr>
          <p:nvPr/>
        </p:nvCxnSpPr>
        <p:spPr>
          <a:xfrm flipV="1">
            <a:off x="3245140" y="4244418"/>
            <a:ext cx="605407" cy="331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488D973-E5AF-48F4-BA81-A68913D8D35E}"/>
              </a:ext>
            </a:extLst>
          </p:cNvPr>
          <p:cNvCxnSpPr>
            <a:cxnSpLocks/>
          </p:cNvCxnSpPr>
          <p:nvPr/>
        </p:nvCxnSpPr>
        <p:spPr>
          <a:xfrm flipV="1">
            <a:off x="3279396" y="4082384"/>
            <a:ext cx="854279" cy="76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0343B-67FD-4DA7-9E6A-235D0B8A8E74}"/>
              </a:ext>
            </a:extLst>
          </p:cNvPr>
          <p:cNvCxnSpPr>
            <a:cxnSpLocks/>
          </p:cNvCxnSpPr>
          <p:nvPr/>
        </p:nvCxnSpPr>
        <p:spPr>
          <a:xfrm flipV="1">
            <a:off x="2266426" y="3908550"/>
            <a:ext cx="274740" cy="3796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018A54-2FB9-4CE3-A022-297CA2A63D83}"/>
              </a:ext>
            </a:extLst>
          </p:cNvPr>
          <p:cNvCxnSpPr>
            <a:cxnSpLocks/>
          </p:cNvCxnSpPr>
          <p:nvPr/>
        </p:nvCxnSpPr>
        <p:spPr>
          <a:xfrm>
            <a:off x="2635541" y="4206737"/>
            <a:ext cx="274740" cy="234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582081-6663-4A53-B566-41FA0289D1C7}"/>
              </a:ext>
            </a:extLst>
          </p:cNvPr>
          <p:cNvCxnSpPr>
            <a:cxnSpLocks/>
          </p:cNvCxnSpPr>
          <p:nvPr/>
        </p:nvCxnSpPr>
        <p:spPr>
          <a:xfrm flipV="1">
            <a:off x="3043805" y="3582320"/>
            <a:ext cx="235591" cy="4598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4403E92-757D-46A4-89BF-F9935FFAA184}"/>
              </a:ext>
            </a:extLst>
          </p:cNvPr>
          <p:cNvCxnSpPr>
            <a:cxnSpLocks/>
          </p:cNvCxnSpPr>
          <p:nvPr/>
        </p:nvCxnSpPr>
        <p:spPr>
          <a:xfrm>
            <a:off x="2206305" y="4440879"/>
            <a:ext cx="702578" cy="1212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EF89DD2-3F98-4181-AA69-01ECC07070D0}"/>
              </a:ext>
            </a:extLst>
          </p:cNvPr>
          <p:cNvCxnSpPr>
            <a:cxnSpLocks/>
          </p:cNvCxnSpPr>
          <p:nvPr/>
        </p:nvCxnSpPr>
        <p:spPr>
          <a:xfrm>
            <a:off x="2403796" y="4657743"/>
            <a:ext cx="705375" cy="2563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CB9A176-E2F1-4F24-9442-3F478F6E36D6}"/>
              </a:ext>
            </a:extLst>
          </p:cNvPr>
          <p:cNvCxnSpPr>
            <a:cxnSpLocks/>
          </p:cNvCxnSpPr>
          <p:nvPr/>
        </p:nvCxnSpPr>
        <p:spPr>
          <a:xfrm flipV="1">
            <a:off x="3279396" y="4661476"/>
            <a:ext cx="224580" cy="5817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469389C-40E3-46BC-B9B1-28E1F4707043}"/>
              </a:ext>
            </a:extLst>
          </p:cNvPr>
          <p:cNvCxnSpPr>
            <a:cxnSpLocks/>
          </p:cNvCxnSpPr>
          <p:nvPr/>
        </p:nvCxnSpPr>
        <p:spPr>
          <a:xfrm>
            <a:off x="3591710" y="4636200"/>
            <a:ext cx="87123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73EA367-3824-439A-AE67-D00567750CC1}"/>
              </a:ext>
            </a:extLst>
          </p:cNvPr>
          <p:cNvCxnSpPr>
            <a:cxnSpLocks/>
          </p:cNvCxnSpPr>
          <p:nvPr/>
        </p:nvCxnSpPr>
        <p:spPr>
          <a:xfrm flipV="1">
            <a:off x="3245140" y="4362275"/>
            <a:ext cx="666225" cy="21321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2AEB6D6-B29A-4E3A-AEAE-940B3650B3DD}"/>
              </a:ext>
            </a:extLst>
          </p:cNvPr>
          <p:cNvCxnSpPr>
            <a:cxnSpLocks/>
          </p:cNvCxnSpPr>
          <p:nvPr/>
        </p:nvCxnSpPr>
        <p:spPr>
          <a:xfrm flipV="1">
            <a:off x="3279396" y="3943314"/>
            <a:ext cx="741026" cy="21597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9EDC209-ABC3-45A7-B483-CA3C0C02ABFF}"/>
              </a:ext>
            </a:extLst>
          </p:cNvPr>
          <p:cNvCxnSpPr>
            <a:cxnSpLocks/>
          </p:cNvCxnSpPr>
          <p:nvPr/>
        </p:nvCxnSpPr>
        <p:spPr>
          <a:xfrm flipV="1">
            <a:off x="2266426" y="3943314"/>
            <a:ext cx="339055" cy="34483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8F75E0-BD0E-4620-B28C-8C9D1E51BF67}"/>
              </a:ext>
            </a:extLst>
          </p:cNvPr>
          <p:cNvCxnSpPr>
            <a:cxnSpLocks/>
          </p:cNvCxnSpPr>
          <p:nvPr/>
        </p:nvCxnSpPr>
        <p:spPr>
          <a:xfrm>
            <a:off x="2635541" y="4206737"/>
            <a:ext cx="408264" cy="15553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C798B9A-35CD-480E-8D94-8BF7B92F09EF}"/>
              </a:ext>
            </a:extLst>
          </p:cNvPr>
          <p:cNvCxnSpPr>
            <a:cxnSpLocks/>
          </p:cNvCxnSpPr>
          <p:nvPr/>
        </p:nvCxnSpPr>
        <p:spPr>
          <a:xfrm flipV="1">
            <a:off x="3043805" y="3322239"/>
            <a:ext cx="70606" cy="71997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A855110-1371-40F6-A060-91788CE57430}"/>
              </a:ext>
            </a:extLst>
          </p:cNvPr>
          <p:cNvCxnSpPr>
            <a:cxnSpLocks/>
          </p:cNvCxnSpPr>
          <p:nvPr/>
        </p:nvCxnSpPr>
        <p:spPr>
          <a:xfrm>
            <a:off x="2206305" y="4440879"/>
            <a:ext cx="580936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FD80A94-4BD6-4FED-A739-3FE8BD695554}"/>
              </a:ext>
            </a:extLst>
          </p:cNvPr>
          <p:cNvCxnSpPr>
            <a:cxnSpLocks/>
          </p:cNvCxnSpPr>
          <p:nvPr/>
        </p:nvCxnSpPr>
        <p:spPr>
          <a:xfrm>
            <a:off x="2403796" y="4657743"/>
            <a:ext cx="480795" cy="3467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D1BD608-84C5-4F21-B82C-43EA39EFE5EB}"/>
              </a:ext>
            </a:extLst>
          </p:cNvPr>
          <p:cNvCxnSpPr>
            <a:cxnSpLocks/>
          </p:cNvCxnSpPr>
          <p:nvPr/>
        </p:nvCxnSpPr>
        <p:spPr>
          <a:xfrm flipV="1">
            <a:off x="3279396" y="4841808"/>
            <a:ext cx="312314" cy="40145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6839D4C-0533-4A76-8C3D-4204ACA437EB}"/>
              </a:ext>
            </a:extLst>
          </p:cNvPr>
          <p:cNvCxnSpPr>
            <a:cxnSpLocks/>
          </p:cNvCxnSpPr>
          <p:nvPr/>
        </p:nvCxnSpPr>
        <p:spPr>
          <a:xfrm flipV="1">
            <a:off x="3591710" y="4562162"/>
            <a:ext cx="680382" cy="7403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041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Given :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i.i.d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. samples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/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~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Task : Estimating the score	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Model : A trainable vector-valued function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: 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Objective : How to compare to vector fields of scores?</a:t>
                </a:r>
              </a:p>
              <a:p>
                <a:pPr>
                  <a:lnSpc>
                    <a:spcPct val="160000"/>
                  </a:lnSpc>
                </a:pPr>
                <a:endParaRPr kumimoji="1"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36EFF6-AF89-49C8-B96F-70A55F86039F}"/>
              </a:ext>
            </a:extLst>
          </p:cNvPr>
          <p:cNvCxnSpPr>
            <a:cxnSpLocks/>
          </p:cNvCxnSpPr>
          <p:nvPr/>
        </p:nvCxnSpPr>
        <p:spPr>
          <a:xfrm flipV="1">
            <a:off x="3245140" y="4244418"/>
            <a:ext cx="605407" cy="331073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488D973-E5AF-48F4-BA81-A68913D8D35E}"/>
              </a:ext>
            </a:extLst>
          </p:cNvPr>
          <p:cNvCxnSpPr>
            <a:cxnSpLocks/>
          </p:cNvCxnSpPr>
          <p:nvPr/>
        </p:nvCxnSpPr>
        <p:spPr>
          <a:xfrm flipV="1">
            <a:off x="3279396" y="4082384"/>
            <a:ext cx="854279" cy="76900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0343B-67FD-4DA7-9E6A-235D0B8A8E74}"/>
              </a:ext>
            </a:extLst>
          </p:cNvPr>
          <p:cNvCxnSpPr>
            <a:cxnSpLocks/>
          </p:cNvCxnSpPr>
          <p:nvPr/>
        </p:nvCxnSpPr>
        <p:spPr>
          <a:xfrm flipV="1">
            <a:off x="2266426" y="3908550"/>
            <a:ext cx="274740" cy="379602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018A54-2FB9-4CE3-A022-297CA2A63D83}"/>
              </a:ext>
            </a:extLst>
          </p:cNvPr>
          <p:cNvCxnSpPr>
            <a:cxnSpLocks/>
          </p:cNvCxnSpPr>
          <p:nvPr/>
        </p:nvCxnSpPr>
        <p:spPr>
          <a:xfrm>
            <a:off x="2635541" y="4206737"/>
            <a:ext cx="274740" cy="234142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582081-6663-4A53-B566-41FA0289D1C7}"/>
              </a:ext>
            </a:extLst>
          </p:cNvPr>
          <p:cNvCxnSpPr>
            <a:cxnSpLocks/>
          </p:cNvCxnSpPr>
          <p:nvPr/>
        </p:nvCxnSpPr>
        <p:spPr>
          <a:xfrm flipV="1">
            <a:off x="3043805" y="3582320"/>
            <a:ext cx="235591" cy="459894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4403E92-757D-46A4-89BF-F9935FFAA184}"/>
              </a:ext>
            </a:extLst>
          </p:cNvPr>
          <p:cNvCxnSpPr>
            <a:cxnSpLocks/>
          </p:cNvCxnSpPr>
          <p:nvPr/>
        </p:nvCxnSpPr>
        <p:spPr>
          <a:xfrm>
            <a:off x="2206305" y="4440879"/>
            <a:ext cx="702578" cy="121283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EF89DD2-3F98-4181-AA69-01ECC07070D0}"/>
              </a:ext>
            </a:extLst>
          </p:cNvPr>
          <p:cNvCxnSpPr>
            <a:cxnSpLocks/>
          </p:cNvCxnSpPr>
          <p:nvPr/>
        </p:nvCxnSpPr>
        <p:spPr>
          <a:xfrm>
            <a:off x="2403796" y="4657743"/>
            <a:ext cx="705375" cy="256339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CB9A176-E2F1-4F24-9442-3F478F6E36D6}"/>
              </a:ext>
            </a:extLst>
          </p:cNvPr>
          <p:cNvCxnSpPr>
            <a:cxnSpLocks/>
          </p:cNvCxnSpPr>
          <p:nvPr/>
        </p:nvCxnSpPr>
        <p:spPr>
          <a:xfrm flipV="1">
            <a:off x="3279396" y="4661476"/>
            <a:ext cx="224580" cy="581781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469389C-40E3-46BC-B9B1-28E1F4707043}"/>
              </a:ext>
            </a:extLst>
          </p:cNvPr>
          <p:cNvCxnSpPr>
            <a:cxnSpLocks/>
          </p:cNvCxnSpPr>
          <p:nvPr/>
        </p:nvCxnSpPr>
        <p:spPr>
          <a:xfrm>
            <a:off x="3591710" y="4636200"/>
            <a:ext cx="871234" cy="0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DE593B-252E-4AC3-9132-F7D31433A48E}"/>
                  </a:ext>
                </a:extLst>
              </p:cNvPr>
              <p:cNvSpPr txBox="1"/>
              <p:nvPr/>
            </p:nvSpPr>
            <p:spPr>
              <a:xfrm>
                <a:off x="1857285" y="5370752"/>
                <a:ext cx="27757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ko-KR" altLang="en-US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𝛁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𝒙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𝒍𝒐𝒈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𝒅𝒂𝒕𝒂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</m:d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−</m:t>
                      </m:r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𝜽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(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𝒙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DE593B-252E-4AC3-9132-F7D31433A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285" y="5370752"/>
                <a:ext cx="2775709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B8E2958-0055-43C1-B137-46B07C8DCD0D}"/>
              </a:ext>
            </a:extLst>
          </p:cNvPr>
          <p:cNvCxnSpPr>
            <a:cxnSpLocks/>
          </p:cNvCxnSpPr>
          <p:nvPr/>
        </p:nvCxnSpPr>
        <p:spPr>
          <a:xfrm flipV="1">
            <a:off x="3245140" y="4360974"/>
            <a:ext cx="666225" cy="213217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22F191-FD13-4D86-92ED-F25E6C6773E6}"/>
              </a:ext>
            </a:extLst>
          </p:cNvPr>
          <p:cNvCxnSpPr>
            <a:cxnSpLocks/>
          </p:cNvCxnSpPr>
          <p:nvPr/>
        </p:nvCxnSpPr>
        <p:spPr>
          <a:xfrm flipV="1">
            <a:off x="3279396" y="3942013"/>
            <a:ext cx="741026" cy="215970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4E6AF66-FAAA-4148-8EDB-B480C6DB1332}"/>
              </a:ext>
            </a:extLst>
          </p:cNvPr>
          <p:cNvCxnSpPr>
            <a:cxnSpLocks/>
          </p:cNvCxnSpPr>
          <p:nvPr/>
        </p:nvCxnSpPr>
        <p:spPr>
          <a:xfrm flipV="1">
            <a:off x="2266426" y="3942013"/>
            <a:ext cx="339055" cy="344838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29BD2AA-F52F-48BB-809B-9BCBCD67E6F1}"/>
              </a:ext>
            </a:extLst>
          </p:cNvPr>
          <p:cNvCxnSpPr>
            <a:cxnSpLocks/>
          </p:cNvCxnSpPr>
          <p:nvPr/>
        </p:nvCxnSpPr>
        <p:spPr>
          <a:xfrm>
            <a:off x="2635541" y="4205436"/>
            <a:ext cx="408264" cy="155538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D0594A3-8E84-40B8-BA83-82DC9E6BE0D3}"/>
              </a:ext>
            </a:extLst>
          </p:cNvPr>
          <p:cNvCxnSpPr>
            <a:cxnSpLocks/>
          </p:cNvCxnSpPr>
          <p:nvPr/>
        </p:nvCxnSpPr>
        <p:spPr>
          <a:xfrm flipV="1">
            <a:off x="3043805" y="3320938"/>
            <a:ext cx="70606" cy="719975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8A71D03-285B-4916-9F39-C6F4BAB3F76A}"/>
              </a:ext>
            </a:extLst>
          </p:cNvPr>
          <p:cNvCxnSpPr>
            <a:cxnSpLocks/>
          </p:cNvCxnSpPr>
          <p:nvPr/>
        </p:nvCxnSpPr>
        <p:spPr>
          <a:xfrm>
            <a:off x="2206305" y="4439578"/>
            <a:ext cx="580936" cy="0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4780919-F3AA-4A58-A5B2-D065A9337902}"/>
              </a:ext>
            </a:extLst>
          </p:cNvPr>
          <p:cNvCxnSpPr>
            <a:cxnSpLocks/>
          </p:cNvCxnSpPr>
          <p:nvPr/>
        </p:nvCxnSpPr>
        <p:spPr>
          <a:xfrm>
            <a:off x="2403796" y="4656442"/>
            <a:ext cx="480795" cy="346786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2F22D89-03AB-4A5E-BD87-20146026B1D4}"/>
              </a:ext>
            </a:extLst>
          </p:cNvPr>
          <p:cNvCxnSpPr>
            <a:cxnSpLocks/>
          </p:cNvCxnSpPr>
          <p:nvPr/>
        </p:nvCxnSpPr>
        <p:spPr>
          <a:xfrm flipV="1">
            <a:off x="3279396" y="4840507"/>
            <a:ext cx="312314" cy="401450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35CB091-B8C2-4C2F-8819-13DD263D348B}"/>
              </a:ext>
            </a:extLst>
          </p:cNvPr>
          <p:cNvCxnSpPr>
            <a:cxnSpLocks/>
          </p:cNvCxnSpPr>
          <p:nvPr/>
        </p:nvCxnSpPr>
        <p:spPr>
          <a:xfrm flipV="1">
            <a:off x="3591710" y="4560861"/>
            <a:ext cx="680382" cy="74038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3D5F9CD-CB07-417F-B4C6-DB35A1077C8C}"/>
              </a:ext>
            </a:extLst>
          </p:cNvPr>
          <p:cNvCxnSpPr>
            <a:cxnSpLocks/>
          </p:cNvCxnSpPr>
          <p:nvPr/>
        </p:nvCxnSpPr>
        <p:spPr>
          <a:xfrm flipH="1" flipV="1">
            <a:off x="3109171" y="3323751"/>
            <a:ext cx="170226" cy="29777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445ADCB-7397-438B-A7F3-04A1C6FDBB95}"/>
              </a:ext>
            </a:extLst>
          </p:cNvPr>
          <p:cNvCxnSpPr>
            <a:cxnSpLocks/>
          </p:cNvCxnSpPr>
          <p:nvPr/>
        </p:nvCxnSpPr>
        <p:spPr>
          <a:xfrm flipH="1" flipV="1">
            <a:off x="4020422" y="3933374"/>
            <a:ext cx="103117" cy="16219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9B57B8A-2CC9-412B-865A-43395A814912}"/>
              </a:ext>
            </a:extLst>
          </p:cNvPr>
          <p:cNvCxnSpPr>
            <a:cxnSpLocks/>
          </p:cNvCxnSpPr>
          <p:nvPr/>
        </p:nvCxnSpPr>
        <p:spPr>
          <a:xfrm flipH="1" flipV="1">
            <a:off x="3850548" y="4248862"/>
            <a:ext cx="60817" cy="12248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F115485-2F71-4643-97C3-63B3B419D3E2}"/>
              </a:ext>
            </a:extLst>
          </p:cNvPr>
          <p:cNvCxnSpPr>
            <a:cxnSpLocks/>
          </p:cNvCxnSpPr>
          <p:nvPr/>
        </p:nvCxnSpPr>
        <p:spPr>
          <a:xfrm flipH="1" flipV="1">
            <a:off x="4276293" y="4560862"/>
            <a:ext cx="186651" cy="7403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203BCF6-746C-44D9-A8EA-3F98B2DE6952}"/>
              </a:ext>
            </a:extLst>
          </p:cNvPr>
          <p:cNvCxnSpPr>
            <a:cxnSpLocks/>
          </p:cNvCxnSpPr>
          <p:nvPr/>
        </p:nvCxnSpPr>
        <p:spPr>
          <a:xfrm flipH="1" flipV="1">
            <a:off x="3498385" y="4663015"/>
            <a:ext cx="93325" cy="17879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0DE3466-1ABA-4222-83F6-0A86845A40CF}"/>
              </a:ext>
            </a:extLst>
          </p:cNvPr>
          <p:cNvCxnSpPr>
            <a:cxnSpLocks/>
          </p:cNvCxnSpPr>
          <p:nvPr/>
        </p:nvCxnSpPr>
        <p:spPr>
          <a:xfrm>
            <a:off x="2793182" y="4437457"/>
            <a:ext cx="114826" cy="13673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BD8870C-8293-4809-AA63-94A74E26097A}"/>
              </a:ext>
            </a:extLst>
          </p:cNvPr>
          <p:cNvCxnSpPr>
            <a:cxnSpLocks/>
          </p:cNvCxnSpPr>
          <p:nvPr/>
        </p:nvCxnSpPr>
        <p:spPr>
          <a:xfrm flipV="1">
            <a:off x="2873666" y="4895716"/>
            <a:ext cx="227116" cy="8988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9A600CF-61E7-4F70-8895-C2BDA1B655FC}"/>
              </a:ext>
            </a:extLst>
          </p:cNvPr>
          <p:cNvCxnSpPr>
            <a:cxnSpLocks/>
          </p:cNvCxnSpPr>
          <p:nvPr/>
        </p:nvCxnSpPr>
        <p:spPr>
          <a:xfrm flipH="1" flipV="1">
            <a:off x="2506953" y="3895360"/>
            <a:ext cx="97979" cy="4535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6DD5D3E-2629-4D33-BC95-A69B33168D9E}"/>
              </a:ext>
            </a:extLst>
          </p:cNvPr>
          <p:cNvCxnSpPr>
            <a:cxnSpLocks/>
          </p:cNvCxnSpPr>
          <p:nvPr/>
        </p:nvCxnSpPr>
        <p:spPr>
          <a:xfrm flipV="1">
            <a:off x="2911183" y="4354624"/>
            <a:ext cx="135796" cy="833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989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Given :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i.i.d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. samples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/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~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Task : Estimating the score	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Model : A trainable vector-valued function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: 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Objective : How to compare to vector fields of scores?</a:t>
                </a:r>
              </a:p>
              <a:p>
                <a:pPr>
                  <a:lnSpc>
                    <a:spcPct val="160000"/>
                  </a:lnSpc>
                </a:pPr>
                <a:endParaRPr kumimoji="1"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36EFF6-AF89-49C8-B96F-70A55F86039F}"/>
              </a:ext>
            </a:extLst>
          </p:cNvPr>
          <p:cNvCxnSpPr>
            <a:cxnSpLocks/>
          </p:cNvCxnSpPr>
          <p:nvPr/>
        </p:nvCxnSpPr>
        <p:spPr>
          <a:xfrm flipV="1">
            <a:off x="3245140" y="4244418"/>
            <a:ext cx="605407" cy="331073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488D973-E5AF-48F4-BA81-A68913D8D35E}"/>
              </a:ext>
            </a:extLst>
          </p:cNvPr>
          <p:cNvCxnSpPr>
            <a:cxnSpLocks/>
          </p:cNvCxnSpPr>
          <p:nvPr/>
        </p:nvCxnSpPr>
        <p:spPr>
          <a:xfrm flipV="1">
            <a:off x="3279396" y="4082384"/>
            <a:ext cx="854279" cy="76900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0343B-67FD-4DA7-9E6A-235D0B8A8E74}"/>
              </a:ext>
            </a:extLst>
          </p:cNvPr>
          <p:cNvCxnSpPr>
            <a:cxnSpLocks/>
          </p:cNvCxnSpPr>
          <p:nvPr/>
        </p:nvCxnSpPr>
        <p:spPr>
          <a:xfrm flipV="1">
            <a:off x="2266426" y="3908550"/>
            <a:ext cx="274740" cy="379602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018A54-2FB9-4CE3-A022-297CA2A63D83}"/>
              </a:ext>
            </a:extLst>
          </p:cNvPr>
          <p:cNvCxnSpPr>
            <a:cxnSpLocks/>
          </p:cNvCxnSpPr>
          <p:nvPr/>
        </p:nvCxnSpPr>
        <p:spPr>
          <a:xfrm>
            <a:off x="2635541" y="4206737"/>
            <a:ext cx="274740" cy="234142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582081-6663-4A53-B566-41FA0289D1C7}"/>
              </a:ext>
            </a:extLst>
          </p:cNvPr>
          <p:cNvCxnSpPr>
            <a:cxnSpLocks/>
          </p:cNvCxnSpPr>
          <p:nvPr/>
        </p:nvCxnSpPr>
        <p:spPr>
          <a:xfrm flipV="1">
            <a:off x="3043805" y="3582320"/>
            <a:ext cx="235591" cy="459894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4403E92-757D-46A4-89BF-F9935FFAA184}"/>
              </a:ext>
            </a:extLst>
          </p:cNvPr>
          <p:cNvCxnSpPr>
            <a:cxnSpLocks/>
          </p:cNvCxnSpPr>
          <p:nvPr/>
        </p:nvCxnSpPr>
        <p:spPr>
          <a:xfrm>
            <a:off x="2206305" y="4440879"/>
            <a:ext cx="702578" cy="121283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EF89DD2-3F98-4181-AA69-01ECC07070D0}"/>
              </a:ext>
            </a:extLst>
          </p:cNvPr>
          <p:cNvCxnSpPr>
            <a:cxnSpLocks/>
          </p:cNvCxnSpPr>
          <p:nvPr/>
        </p:nvCxnSpPr>
        <p:spPr>
          <a:xfrm>
            <a:off x="2403796" y="4657743"/>
            <a:ext cx="705375" cy="256339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CB9A176-E2F1-4F24-9442-3F478F6E36D6}"/>
              </a:ext>
            </a:extLst>
          </p:cNvPr>
          <p:cNvCxnSpPr>
            <a:cxnSpLocks/>
          </p:cNvCxnSpPr>
          <p:nvPr/>
        </p:nvCxnSpPr>
        <p:spPr>
          <a:xfrm flipV="1">
            <a:off x="3279396" y="4661476"/>
            <a:ext cx="224580" cy="581781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469389C-40E3-46BC-B9B1-28E1F4707043}"/>
              </a:ext>
            </a:extLst>
          </p:cNvPr>
          <p:cNvCxnSpPr>
            <a:cxnSpLocks/>
          </p:cNvCxnSpPr>
          <p:nvPr/>
        </p:nvCxnSpPr>
        <p:spPr>
          <a:xfrm>
            <a:off x="3591710" y="4636200"/>
            <a:ext cx="871234" cy="0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DE593B-252E-4AC3-9132-F7D31433A48E}"/>
                  </a:ext>
                </a:extLst>
              </p:cNvPr>
              <p:cNvSpPr txBox="1"/>
              <p:nvPr/>
            </p:nvSpPr>
            <p:spPr>
              <a:xfrm>
                <a:off x="1857285" y="5370752"/>
                <a:ext cx="27757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ko-KR" altLang="en-US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𝛁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𝒙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𝒍𝒐𝒈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𝒅𝒂𝒕𝒂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</m:d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−</m:t>
                      </m:r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𝜽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(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𝒙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DE593B-252E-4AC3-9132-F7D31433A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285" y="5370752"/>
                <a:ext cx="2775709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B8E2958-0055-43C1-B137-46B07C8DCD0D}"/>
              </a:ext>
            </a:extLst>
          </p:cNvPr>
          <p:cNvCxnSpPr>
            <a:cxnSpLocks/>
          </p:cNvCxnSpPr>
          <p:nvPr/>
        </p:nvCxnSpPr>
        <p:spPr>
          <a:xfrm flipV="1">
            <a:off x="3245140" y="4360974"/>
            <a:ext cx="666225" cy="213217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22F191-FD13-4D86-92ED-F25E6C6773E6}"/>
              </a:ext>
            </a:extLst>
          </p:cNvPr>
          <p:cNvCxnSpPr>
            <a:cxnSpLocks/>
          </p:cNvCxnSpPr>
          <p:nvPr/>
        </p:nvCxnSpPr>
        <p:spPr>
          <a:xfrm flipV="1">
            <a:off x="3279396" y="3942013"/>
            <a:ext cx="741026" cy="215970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4E6AF66-FAAA-4148-8EDB-B480C6DB1332}"/>
              </a:ext>
            </a:extLst>
          </p:cNvPr>
          <p:cNvCxnSpPr>
            <a:cxnSpLocks/>
          </p:cNvCxnSpPr>
          <p:nvPr/>
        </p:nvCxnSpPr>
        <p:spPr>
          <a:xfrm flipV="1">
            <a:off x="2266426" y="3942013"/>
            <a:ext cx="339055" cy="344838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29BD2AA-F52F-48BB-809B-9BCBCD67E6F1}"/>
              </a:ext>
            </a:extLst>
          </p:cNvPr>
          <p:cNvCxnSpPr>
            <a:cxnSpLocks/>
          </p:cNvCxnSpPr>
          <p:nvPr/>
        </p:nvCxnSpPr>
        <p:spPr>
          <a:xfrm>
            <a:off x="2635541" y="4205436"/>
            <a:ext cx="408264" cy="155538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D0594A3-8E84-40B8-BA83-82DC9E6BE0D3}"/>
              </a:ext>
            </a:extLst>
          </p:cNvPr>
          <p:cNvCxnSpPr>
            <a:cxnSpLocks/>
          </p:cNvCxnSpPr>
          <p:nvPr/>
        </p:nvCxnSpPr>
        <p:spPr>
          <a:xfrm flipV="1">
            <a:off x="3043805" y="3320938"/>
            <a:ext cx="70606" cy="719975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8A71D03-285B-4916-9F39-C6F4BAB3F76A}"/>
              </a:ext>
            </a:extLst>
          </p:cNvPr>
          <p:cNvCxnSpPr>
            <a:cxnSpLocks/>
          </p:cNvCxnSpPr>
          <p:nvPr/>
        </p:nvCxnSpPr>
        <p:spPr>
          <a:xfrm>
            <a:off x="2206305" y="4439578"/>
            <a:ext cx="580936" cy="0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4780919-F3AA-4A58-A5B2-D065A9337902}"/>
              </a:ext>
            </a:extLst>
          </p:cNvPr>
          <p:cNvCxnSpPr>
            <a:cxnSpLocks/>
          </p:cNvCxnSpPr>
          <p:nvPr/>
        </p:nvCxnSpPr>
        <p:spPr>
          <a:xfrm>
            <a:off x="2403796" y="4656442"/>
            <a:ext cx="480795" cy="346786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2F22D89-03AB-4A5E-BD87-20146026B1D4}"/>
              </a:ext>
            </a:extLst>
          </p:cNvPr>
          <p:cNvCxnSpPr>
            <a:cxnSpLocks/>
          </p:cNvCxnSpPr>
          <p:nvPr/>
        </p:nvCxnSpPr>
        <p:spPr>
          <a:xfrm flipV="1">
            <a:off x="3279396" y="4840507"/>
            <a:ext cx="312314" cy="401450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35CB091-B8C2-4C2F-8819-13DD263D348B}"/>
              </a:ext>
            </a:extLst>
          </p:cNvPr>
          <p:cNvCxnSpPr>
            <a:cxnSpLocks/>
          </p:cNvCxnSpPr>
          <p:nvPr/>
        </p:nvCxnSpPr>
        <p:spPr>
          <a:xfrm flipV="1">
            <a:off x="3591710" y="4560861"/>
            <a:ext cx="680382" cy="74038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3D5F9CD-CB07-417F-B4C6-DB35A1077C8C}"/>
              </a:ext>
            </a:extLst>
          </p:cNvPr>
          <p:cNvCxnSpPr>
            <a:cxnSpLocks/>
          </p:cNvCxnSpPr>
          <p:nvPr/>
        </p:nvCxnSpPr>
        <p:spPr>
          <a:xfrm flipH="1" flipV="1">
            <a:off x="3109171" y="3323751"/>
            <a:ext cx="170226" cy="29777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445ADCB-7397-438B-A7F3-04A1C6FDBB95}"/>
              </a:ext>
            </a:extLst>
          </p:cNvPr>
          <p:cNvCxnSpPr>
            <a:cxnSpLocks/>
          </p:cNvCxnSpPr>
          <p:nvPr/>
        </p:nvCxnSpPr>
        <p:spPr>
          <a:xfrm flipH="1" flipV="1">
            <a:off x="4020422" y="3933374"/>
            <a:ext cx="103117" cy="16219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9B57B8A-2CC9-412B-865A-43395A814912}"/>
              </a:ext>
            </a:extLst>
          </p:cNvPr>
          <p:cNvCxnSpPr>
            <a:cxnSpLocks/>
          </p:cNvCxnSpPr>
          <p:nvPr/>
        </p:nvCxnSpPr>
        <p:spPr>
          <a:xfrm flipH="1" flipV="1">
            <a:off x="3850548" y="4248862"/>
            <a:ext cx="60817" cy="12248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F115485-2F71-4643-97C3-63B3B419D3E2}"/>
              </a:ext>
            </a:extLst>
          </p:cNvPr>
          <p:cNvCxnSpPr>
            <a:cxnSpLocks/>
          </p:cNvCxnSpPr>
          <p:nvPr/>
        </p:nvCxnSpPr>
        <p:spPr>
          <a:xfrm flipH="1" flipV="1">
            <a:off x="4276293" y="4560862"/>
            <a:ext cx="186651" cy="7403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203BCF6-746C-44D9-A8EA-3F98B2DE6952}"/>
              </a:ext>
            </a:extLst>
          </p:cNvPr>
          <p:cNvCxnSpPr>
            <a:cxnSpLocks/>
          </p:cNvCxnSpPr>
          <p:nvPr/>
        </p:nvCxnSpPr>
        <p:spPr>
          <a:xfrm flipH="1" flipV="1">
            <a:off x="3498385" y="4663015"/>
            <a:ext cx="93325" cy="17879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0DE3466-1ABA-4222-83F6-0A86845A40CF}"/>
              </a:ext>
            </a:extLst>
          </p:cNvPr>
          <p:cNvCxnSpPr>
            <a:cxnSpLocks/>
          </p:cNvCxnSpPr>
          <p:nvPr/>
        </p:nvCxnSpPr>
        <p:spPr>
          <a:xfrm>
            <a:off x="2793182" y="4437457"/>
            <a:ext cx="114826" cy="13673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BD8870C-8293-4809-AA63-94A74E26097A}"/>
              </a:ext>
            </a:extLst>
          </p:cNvPr>
          <p:cNvCxnSpPr>
            <a:cxnSpLocks/>
          </p:cNvCxnSpPr>
          <p:nvPr/>
        </p:nvCxnSpPr>
        <p:spPr>
          <a:xfrm flipV="1">
            <a:off x="2873666" y="4895716"/>
            <a:ext cx="227116" cy="8988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9A600CF-61E7-4F70-8895-C2BDA1B655FC}"/>
              </a:ext>
            </a:extLst>
          </p:cNvPr>
          <p:cNvCxnSpPr>
            <a:cxnSpLocks/>
          </p:cNvCxnSpPr>
          <p:nvPr/>
        </p:nvCxnSpPr>
        <p:spPr>
          <a:xfrm flipH="1" flipV="1">
            <a:off x="2506953" y="3895360"/>
            <a:ext cx="97979" cy="4535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6DD5D3E-2629-4D33-BC95-A69B33168D9E}"/>
              </a:ext>
            </a:extLst>
          </p:cNvPr>
          <p:cNvCxnSpPr>
            <a:cxnSpLocks/>
          </p:cNvCxnSpPr>
          <p:nvPr/>
        </p:nvCxnSpPr>
        <p:spPr>
          <a:xfrm flipV="1">
            <a:off x="2911183" y="4354624"/>
            <a:ext cx="135796" cy="833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ADEE59-5E0E-449C-8E7F-8BB1FCD56CBA}"/>
                  </a:ext>
                </a:extLst>
              </p:cNvPr>
              <p:cNvSpPr txBox="1"/>
              <p:nvPr/>
            </p:nvSpPr>
            <p:spPr>
              <a:xfrm>
                <a:off x="4871813" y="3763945"/>
                <a:ext cx="7081708" cy="14419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kumimoji="1" lang="en-US" altLang="ko-KR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Average Euclidean distance :</a:t>
                </a:r>
                <a:endParaRPr kumimoji="1" lang="en-US" altLang="ko-KR" sz="18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ko-KR" altLang="en-US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𝒅𝒂𝒕𝒂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ko-KR" altLang="en-US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𝛁</m:t>
                              </m:r>
                            </m:e>
                            <m:sub>
                              <m: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sub>
                          </m:sSub>
                          <m:r>
                            <a:rPr kumimoji="1" lang="en-US" altLang="ko-KR" sz="18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𝒍𝒐𝒈</m:t>
                          </m:r>
                          <m:r>
                            <a:rPr kumimoji="1" lang="en-US" altLang="ko-KR" sz="18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𝒅𝒂𝒕𝒂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→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𝑭𝒊𝒔𝒉𝒆𝒓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𝑫𝒊𝒗𝒆𝒓𝒈𝒆𝒏𝒄𝒆</m:t>
                      </m:r>
                    </m:oMath>
                  </m:oMathPara>
                </a14:m>
                <a:endParaRPr lang="en-US" altLang="ko-KR" dirty="0"/>
              </a:p>
              <a:p>
                <a:pPr/>
                <a:endParaRPr lang="en-US" altLang="ko-KR" dirty="0"/>
              </a:p>
              <a:p>
                <a:pPr/>
                <a:r>
                  <a:rPr lang="en-US" altLang="ko-KR" dirty="0"/>
                  <a:t>	</a:t>
                </a:r>
                <a:r>
                  <a:rPr lang="en-US" altLang="ko-KR" b="1" dirty="0"/>
                  <a:t>If Fisher Divergence is 0, distributions are the same</a:t>
                </a:r>
                <a:endParaRPr lang="ko-KR" altLang="en-US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ADEE59-5E0E-449C-8E7F-8BB1FCD56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13" y="3763945"/>
                <a:ext cx="7081708" cy="1441933"/>
              </a:xfrm>
              <a:prstGeom prst="rect">
                <a:avLst/>
              </a:prstGeom>
              <a:blipFill>
                <a:blip r:embed="rId6"/>
                <a:stretch>
                  <a:fillRect l="-688" t="-2110" b="-54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83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424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Given :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i.i.d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. samples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/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~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Task : Estimating the score	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Model : A trainable vector-valued function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: 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Objective : How to compare to vector fields of scores?</a:t>
                </a: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𝑭𝒊𝒔𝒉𝒆𝒓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𝒅𝒊𝒗𝒆𝒓𝒈𝒆𝒏𝒄𝒆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 minimize</a:t>
                </a:r>
              </a:p>
              <a:p>
                <a:pPr marL="342900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Integration by parts</a:t>
                </a:r>
              </a:p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ko-KR" altLang="en-US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𝒅𝒂𝒕𝒂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</m:num>
                            <m:den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p>
                          </m:sSubSup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𝒕𝒓𝒂𝒄𝒆</m:t>
                          </m:r>
                          <m:d>
                            <m:d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ko-KR" altLang="en-US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𝛁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𝜽</m:t>
                                  </m:r>
                                </m:sub>
                              </m:s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𝑺𝒄𝒐𝒓𝒆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𝒎𝒂𝒕𝒄𝒉𝒊𝒏𝒈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Hyv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ä</m:t>
                          </m:r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rinen</m:t>
                          </m:r>
                          <m: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2005</m:t>
                          </m:r>
                        </m:e>
                      </m:d>
                    </m:oMath>
                  </m:oMathPara>
                </a14:m>
                <a:endParaRPr kumimoji="1"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4242059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757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54569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 – How?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26692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PR-385: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https://youtu.be/m0sehjymZNU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468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𝒊𝒇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𝒔𝒄𝒂𝒍𝒂𝒓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−∞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</m:sSub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+∫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𝜵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𝒕𝒓𝒂𝒄𝒆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ko-KR" altLang="en-US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𝛁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4682179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313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 – How?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PR-385: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https://youtu.be/m0sehjymZNU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25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468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𝒊𝒇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𝒔𝒄𝒂𝒍𝒂𝒓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−∞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</m:sSub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+∫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𝜵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𝒕𝒓𝒂𝒄𝒆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ko-KR" altLang="en-US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𝛁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4682179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CE1786EE-8C4A-4D92-8011-005FC86E2F8C}"/>
              </a:ext>
            </a:extLst>
          </p:cNvPr>
          <p:cNvSpPr/>
          <p:nvPr/>
        </p:nvSpPr>
        <p:spPr>
          <a:xfrm>
            <a:off x="1441683" y="3168943"/>
            <a:ext cx="2895425" cy="52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0ED14-15D7-4818-98FF-87457EFD24BB}"/>
              </a:ext>
            </a:extLst>
          </p:cNvPr>
          <p:cNvSpPr txBox="1"/>
          <p:nvPr/>
        </p:nvSpPr>
        <p:spPr>
          <a:xfrm>
            <a:off x="-18792" y="3020041"/>
            <a:ext cx="170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Uncontrollable</a:t>
            </a:r>
          </a:p>
        </p:txBody>
      </p:sp>
    </p:spTree>
    <p:extLst>
      <p:ext uri="{BB962C8B-B14F-4D97-AF65-F5344CB8AC3E}">
        <p14:creationId xmlns:p14="http://schemas.microsoft.com/office/powerpoint/2010/main" val="883934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 – How?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PR-385: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https://youtu.be/m0sehjymZNU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468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𝒊𝒇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𝒔𝒄𝒂𝒍𝒂𝒓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−∞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</m:sSub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+∫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𝜵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𝒕𝒓𝒂𝒄𝒆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ko-KR" altLang="en-US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𝛁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4682179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CE1786EE-8C4A-4D92-8011-005FC86E2F8C}"/>
              </a:ext>
            </a:extLst>
          </p:cNvPr>
          <p:cNvSpPr/>
          <p:nvPr/>
        </p:nvSpPr>
        <p:spPr>
          <a:xfrm>
            <a:off x="1441683" y="3168943"/>
            <a:ext cx="2895425" cy="52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0ED14-15D7-4818-98FF-87457EFD24BB}"/>
              </a:ext>
            </a:extLst>
          </p:cNvPr>
          <p:cNvSpPr txBox="1"/>
          <p:nvPr/>
        </p:nvSpPr>
        <p:spPr>
          <a:xfrm>
            <a:off x="-18792" y="3020041"/>
            <a:ext cx="170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Uncontrollable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444E16-C97B-459E-9D1B-0551E2959A87}"/>
              </a:ext>
            </a:extLst>
          </p:cNvPr>
          <p:cNvCxnSpPr>
            <a:cxnSpLocks/>
          </p:cNvCxnSpPr>
          <p:nvPr/>
        </p:nvCxnSpPr>
        <p:spPr>
          <a:xfrm>
            <a:off x="1895913" y="4055020"/>
            <a:ext cx="612395" cy="218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322EF3-2DC4-4C45-8FAE-336C1471A51B}"/>
              </a:ext>
            </a:extLst>
          </p:cNvPr>
          <p:cNvCxnSpPr>
            <a:cxnSpLocks/>
          </p:cNvCxnSpPr>
          <p:nvPr/>
        </p:nvCxnSpPr>
        <p:spPr>
          <a:xfrm>
            <a:off x="2711826" y="4266649"/>
            <a:ext cx="425657" cy="1461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704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 – How?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PR-385: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https://youtu.be/m0sehjymZNU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4682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𝒊𝒇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𝒔𝒄𝒂𝒍𝒂𝒓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d>
                      <m:dPr>
                        <m:begChr m:val="{"/>
                        <m:endChr m:val="}"/>
                        <m:ctrlP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−∞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∞</m:t>
                        </m:r>
                      </m:sup>
                    </m:sSub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+∫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𝜵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𝒕𝒓𝒂𝒄𝒆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ko-KR" altLang="en-US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𝛁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4682179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CE1786EE-8C4A-4D92-8011-005FC86E2F8C}"/>
              </a:ext>
            </a:extLst>
          </p:cNvPr>
          <p:cNvSpPr/>
          <p:nvPr/>
        </p:nvSpPr>
        <p:spPr>
          <a:xfrm>
            <a:off x="1441683" y="3168943"/>
            <a:ext cx="2895425" cy="52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0ED14-15D7-4818-98FF-87457EFD24BB}"/>
              </a:ext>
            </a:extLst>
          </p:cNvPr>
          <p:cNvSpPr txBox="1"/>
          <p:nvPr/>
        </p:nvSpPr>
        <p:spPr>
          <a:xfrm>
            <a:off x="-18792" y="3020041"/>
            <a:ext cx="170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Uncontrollable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444E16-C97B-459E-9D1B-0551E2959A87}"/>
              </a:ext>
            </a:extLst>
          </p:cNvPr>
          <p:cNvCxnSpPr>
            <a:cxnSpLocks/>
          </p:cNvCxnSpPr>
          <p:nvPr/>
        </p:nvCxnSpPr>
        <p:spPr>
          <a:xfrm>
            <a:off x="1895913" y="4055020"/>
            <a:ext cx="612395" cy="218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322EF3-2DC4-4C45-8FAE-336C1471A51B}"/>
              </a:ext>
            </a:extLst>
          </p:cNvPr>
          <p:cNvCxnSpPr>
            <a:cxnSpLocks/>
          </p:cNvCxnSpPr>
          <p:nvPr/>
        </p:nvCxnSpPr>
        <p:spPr>
          <a:xfrm>
            <a:off x="2711826" y="4266649"/>
            <a:ext cx="425657" cy="1461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41E5C8-1B16-4702-8774-CE58373C285D}"/>
              </a:ext>
            </a:extLst>
          </p:cNvPr>
          <p:cNvSpPr/>
          <p:nvPr/>
        </p:nvSpPr>
        <p:spPr>
          <a:xfrm>
            <a:off x="3716498" y="4534850"/>
            <a:ext cx="1937682" cy="52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A4D021-105A-4170-913A-14119243B618}"/>
              </a:ext>
            </a:extLst>
          </p:cNvPr>
          <p:cNvSpPr txBox="1"/>
          <p:nvPr/>
        </p:nvSpPr>
        <p:spPr>
          <a:xfrm>
            <a:off x="3443023" y="4901074"/>
            <a:ext cx="27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13436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50466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PR-385: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https://youtu.be/m0sehjymZNU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28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424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Given :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i.i.d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. samples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/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~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Task : Estimating the score	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Model : A trainable vector-valued function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: 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Objective : How to compare to vector fields of scores?</a:t>
                </a: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𝑭𝒊𝒔𝒉𝒆𝒓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𝒅𝒊𝒗𝒆𝒓𝒈𝒆𝒏𝒄𝒆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 minimize</a:t>
                </a:r>
              </a:p>
              <a:p>
                <a:pPr marL="342900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Integration by parts</a:t>
                </a:r>
              </a:p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𝑴𝒊𝒏𝒊𝒎𝒊𝒛𝒆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ko-KR" altLang="en-US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𝒅𝒂𝒕𝒂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</m:num>
                            <m:den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p>
                          </m:sSubSup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kumimoji="1" lang="en-US" altLang="ko-KR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𝒕𝒓𝒂𝒄𝒆</m:t>
                          </m:r>
                          <m:d>
                            <m:d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ko-KR" altLang="en-US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𝛁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𝜽</m:t>
                                  </m:r>
                                </m:sub>
                              </m:s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𝑺𝒄𝒐𝒓𝒆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𝒎𝒂𝒕𝒄𝒉𝒊𝒏𝒈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Hyv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ä</m:t>
                          </m:r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rinen</m:t>
                          </m:r>
                          <m: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2005</m:t>
                          </m:r>
                        </m:e>
                      </m:d>
                    </m:oMath>
                  </m:oMathPara>
                </a14:m>
                <a:endParaRPr kumimoji="1"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4242059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395E6-83B0-4A62-98B5-10BB7ECBBE06}"/>
              </a:ext>
            </a:extLst>
          </p:cNvPr>
          <p:cNvSpPr/>
          <p:nvPr/>
        </p:nvSpPr>
        <p:spPr>
          <a:xfrm>
            <a:off x="3489995" y="4585184"/>
            <a:ext cx="1182673" cy="52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DD117F-D057-472E-9EB6-1AE1E81A5655}"/>
              </a:ext>
            </a:extLst>
          </p:cNvPr>
          <p:cNvSpPr/>
          <p:nvPr/>
        </p:nvSpPr>
        <p:spPr>
          <a:xfrm>
            <a:off x="4850326" y="4585184"/>
            <a:ext cx="1785366" cy="52011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056EE-CA3E-41DE-8EC3-59EF63C9CED7}"/>
              </a:ext>
            </a:extLst>
          </p:cNvPr>
          <p:cNvSpPr txBox="1"/>
          <p:nvPr/>
        </p:nvSpPr>
        <p:spPr>
          <a:xfrm>
            <a:off x="3413859" y="5156836"/>
            <a:ext cx="251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 minima or maxima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30619-6AFE-4AD6-B279-CF7BBA73FCFE}"/>
              </a:ext>
            </a:extLst>
          </p:cNvPr>
          <p:cNvSpPr txBox="1"/>
          <p:nvPr/>
        </p:nvSpPr>
        <p:spPr>
          <a:xfrm>
            <a:off x="4774190" y="3908320"/>
            <a:ext cx="251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sym typeface="Wingdings" panose="05000000000000000000" pitchFamily="2" charset="2"/>
              </a:rPr>
              <a:t>Second derivative Negative  maxima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1740BA4-AD71-4DAA-8A1A-616CDA3EEBC9}"/>
              </a:ext>
            </a:extLst>
          </p:cNvPr>
          <p:cNvCxnSpPr>
            <a:cxnSpLocks/>
          </p:cNvCxnSpPr>
          <p:nvPr/>
        </p:nvCxnSpPr>
        <p:spPr>
          <a:xfrm>
            <a:off x="5302619" y="5018328"/>
            <a:ext cx="1412506" cy="486496"/>
          </a:xfrm>
          <a:prstGeom prst="straightConnector1">
            <a:avLst/>
          </a:prstGeom>
          <a:ln w="38100">
            <a:solidFill>
              <a:srgbClr val="692E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75CC782-D0DC-4148-9969-6799F76996EB}"/>
              </a:ext>
            </a:extLst>
          </p:cNvPr>
          <p:cNvSpPr txBox="1"/>
          <p:nvPr/>
        </p:nvSpPr>
        <p:spPr>
          <a:xfrm>
            <a:off x="6869362" y="5180697"/>
            <a:ext cx="3962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7030A0"/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trace can be optimized by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7030A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Sliced score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7030A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Denoising score matching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4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976787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Langevin Dynamics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8768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Yang Song, [blog]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https://yang-song.net/blog/2021/score/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29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3630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If score is given, we can sample new data using Langevin Dynamics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Langevin Dynamics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Brownian motion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←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𝝐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𝜵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</m:ra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𝒊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⋯,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𝑲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~ </m:t>
                    </m:r>
                    <m:r>
                      <a:rPr kumimoji="1" lang="ko-KR" alt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𝓝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≈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←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𝝐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)+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</m:ra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𝒊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⋯,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𝑲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~ </m:t>
                    </m:r>
                    <m:r>
                      <a:rPr kumimoji="1" lang="ko-KR" alt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𝓝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3630866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16BF02D0-D888-46E9-85DA-4BD21964CA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596" y="179943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05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Yang Song,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Jascha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Sohl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-Dickstein,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Diederik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P.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Kingma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Abhishek Kumar, Stefano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Ermon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Ben Poole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ICLR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2020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Energy-based Model  Score-matching  Langevin Dynamics  Diffusion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321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4083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2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4885D56-19B4-4FC5-B983-3C05D610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22" y="2597743"/>
            <a:ext cx="8941154" cy="347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62401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Procedure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Yang Song, [blog]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4"/>
                        </a:rPr>
                        <a:t>https://yang-song.net/blog/2021/score/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1" name="텍스트 상자 9">
            <a:extLst>
              <a:ext uri="{FF2B5EF4-FFF2-40B4-BE49-F238E27FC236}">
                <a16:creationId xmlns:a16="http://schemas.microsoft.com/office/drawing/2014/main" id="{47880403-B7BB-4107-89CE-F8B2F9AAEF2C}"/>
              </a:ext>
            </a:extLst>
          </p:cNvPr>
          <p:cNvSpPr txBox="1"/>
          <p:nvPr/>
        </p:nvSpPr>
        <p:spPr>
          <a:xfrm>
            <a:off x="1080000" y="1054833"/>
            <a:ext cx="9905999" cy="101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 distribution  Score matching  Score (vector field)</a:t>
            </a:r>
          </a:p>
          <a:p>
            <a:pPr>
              <a:lnSpc>
                <a:spcPct val="16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      Langevin Dynamics (MCMC, Gradient Ascent)  Sampling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7F8CB7D-C23E-462E-BDC7-8E14E82C0A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443" y="1121350"/>
            <a:ext cx="2015112" cy="20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66A4C3-6741-43C2-959A-7CEA6B13F980}"/>
              </a:ext>
            </a:extLst>
          </p:cNvPr>
          <p:cNvCxnSpPr>
            <a:cxnSpLocks/>
          </p:cNvCxnSpPr>
          <p:nvPr/>
        </p:nvCxnSpPr>
        <p:spPr>
          <a:xfrm flipV="1">
            <a:off x="8551464" y="2488105"/>
            <a:ext cx="1222218" cy="1296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3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6217B5-A466-42DC-99E4-5C4756CFC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605" y="370115"/>
            <a:ext cx="4649394" cy="4649394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786950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Problems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27476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https://jihoonerd.github.io/score-based-models/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3964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estimation in low density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Inaccurate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Mixture of data modes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Weight of each modes are not found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𝝅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Apply noise (Gaussian Perturbation) 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Large noise to small noise  Annealed Langevin Dynamics</a:t>
                </a:r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3964675"/>
              </a:xfrm>
              <a:prstGeom prst="rect">
                <a:avLst/>
              </a:prstGeom>
              <a:blipFill>
                <a:blip r:embed="rId4"/>
                <a:stretch>
                  <a:fillRect l="-554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323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Problems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9145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Song, Yang, and Stefano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Ermon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 "Generative modeling by estimating gradients of the data distribution." Advances in neural information processing systems 32 (2019).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3964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estimation in low density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Inaccurate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Mixture of data modes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Weight of each modes are not found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𝝅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Apply noise (Gaussian Perturbation) 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Large noise to small noise  Annealed Langevin Dynamics</a:t>
                </a:r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3964675"/>
              </a:xfrm>
              <a:prstGeom prst="rect">
                <a:avLst/>
              </a:prstGeom>
              <a:blipFill>
                <a:blip r:embed="rId3"/>
                <a:stretch>
                  <a:fillRect l="-554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274CBB2-3E2B-4A83-8132-20C2B3A75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159" y="827513"/>
            <a:ext cx="4238486" cy="35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64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3964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estimation in low density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Inaccurate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Mixture of data modes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Weight of each modes are not found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𝝅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Apply noise (Gaussian Perturbation) 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Large noise to small noise  Annealed Langevin Dynamics</a:t>
                </a:r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3964675"/>
              </a:xfrm>
              <a:prstGeom prst="rect">
                <a:avLst/>
              </a:prstGeom>
              <a:blipFill>
                <a:blip r:embed="rId3"/>
                <a:stretch>
                  <a:fillRect l="-554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02EB5F0-95FB-4389-9514-76CA5B758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03" t="-1" r="35770" b="34896"/>
          <a:stretch/>
        </p:blipFill>
        <p:spPr>
          <a:xfrm>
            <a:off x="6520285" y="780702"/>
            <a:ext cx="5465261" cy="2980665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Problems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Song, Yang, and Stefano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Ermon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 "Generative modeling by estimating gradients of the data distribution." Advances in neural information processing systems 32 (2019).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941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3964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estimation in low density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Inaccurate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Mixture of data modes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Weight of each modes are not found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𝝅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Apply noise (Gaussian Perturbation) 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Large noise to small noise  Annealed Langevin Dynamics</a:t>
                </a:r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3964675"/>
              </a:xfrm>
              <a:prstGeom prst="rect">
                <a:avLst/>
              </a:prstGeom>
              <a:blipFill>
                <a:blip r:embed="rId3"/>
                <a:stretch>
                  <a:fillRect l="-554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ACE9B813-5D67-4D31-87ED-D6C0C0A66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78"/>
          <a:stretch/>
        </p:blipFill>
        <p:spPr bwMode="auto">
          <a:xfrm>
            <a:off x="6306663" y="1339912"/>
            <a:ext cx="5785955" cy="201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823E1DD-57C4-4BB4-AD2C-D2B391DD5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4" t="30858" r="2473" b="46055"/>
          <a:stretch/>
        </p:blipFill>
        <p:spPr bwMode="auto">
          <a:xfrm>
            <a:off x="10217647" y="3409174"/>
            <a:ext cx="1536704" cy="4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328544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Apply Noise to Data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https://jihoonerd.github.io/score-based-models/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34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Annealed Langevin Dynamics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07218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https://slideslive.com/38957256/generative-modeling-by-estimating-gradients-of-the-data-distribution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D8044-9E45-4F71-A15F-4E7E705B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72" y="982390"/>
            <a:ext cx="7167327" cy="24271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66D214-0028-4319-8D24-75D39B532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725" y="3482846"/>
            <a:ext cx="7167328" cy="2401817"/>
          </a:xfrm>
          <a:prstGeom prst="rect">
            <a:avLst/>
          </a:prstGeom>
        </p:spPr>
      </p:pic>
      <p:sp>
        <p:nvSpPr>
          <p:cNvPr id="9" name="텍스트 상자 9">
            <a:extLst>
              <a:ext uri="{FF2B5EF4-FFF2-40B4-BE49-F238E27FC236}">
                <a16:creationId xmlns:a16="http://schemas.microsoft.com/office/drawing/2014/main" id="{69C16CF0-FEEB-4A67-AD65-BD86D9642A80}"/>
              </a:ext>
            </a:extLst>
          </p:cNvPr>
          <p:cNvSpPr txBox="1"/>
          <p:nvPr/>
        </p:nvSpPr>
        <p:spPr>
          <a:xfrm>
            <a:off x="1080000" y="1054833"/>
            <a:ext cx="9905999" cy="297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Not adding noise to data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Adding Noise to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</a:t>
            </a: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45088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561DAD-2D18-4307-AD92-B57C6736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707" y="3453168"/>
            <a:ext cx="7124767" cy="24038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83E468-0748-4F39-BBEE-26139BAEE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770" y="972952"/>
            <a:ext cx="7194282" cy="2427118"/>
          </a:xfrm>
          <a:prstGeom prst="rect">
            <a:avLst/>
          </a:prstGeom>
        </p:spPr>
      </p:pic>
      <p:sp>
        <p:nvSpPr>
          <p:cNvPr id="31" name="텍스트 상자 9">
            <a:extLst>
              <a:ext uri="{FF2B5EF4-FFF2-40B4-BE49-F238E27FC236}">
                <a16:creationId xmlns:a16="http://schemas.microsoft.com/office/drawing/2014/main" id="{47880403-B7BB-4107-89CE-F8B2F9AAEF2C}"/>
              </a:ext>
            </a:extLst>
          </p:cNvPr>
          <p:cNvSpPr txBox="1"/>
          <p:nvPr/>
        </p:nvSpPr>
        <p:spPr>
          <a:xfrm>
            <a:off x="1080000" y="1054833"/>
            <a:ext cx="9905999" cy="297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Not adding noise to data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Adding Noise to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</a:t>
            </a: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355644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Annealed Langevin Dynamics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44234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https://slideslive.com/38957256/generative-modeling-by-estimating-gradients-of-the-data-distribution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61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561DAD-2D18-4307-AD92-B57C6736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707" y="3453168"/>
            <a:ext cx="7124767" cy="24038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83E468-0748-4F39-BBEE-26139BAEE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770" y="972952"/>
            <a:ext cx="7194282" cy="2427118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Annealed Langevin Dynamics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36734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https://slideslive.com/38957256/generative-modeling-by-estimating-gradients-of-the-data-distribution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37</a:t>
            </a:fld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633B6C-DD57-4650-8A7C-C8E42C2EAD54}"/>
              </a:ext>
            </a:extLst>
          </p:cNvPr>
          <p:cNvCxnSpPr/>
          <p:nvPr/>
        </p:nvCxnSpPr>
        <p:spPr>
          <a:xfrm flipV="1">
            <a:off x="1313410" y="1729212"/>
            <a:ext cx="0" cy="16997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628A78-835D-43A1-BBB5-F7F1FACB4CD8}"/>
              </a:ext>
            </a:extLst>
          </p:cNvPr>
          <p:cNvSpPr txBox="1"/>
          <p:nvPr/>
        </p:nvSpPr>
        <p:spPr>
          <a:xfrm>
            <a:off x="1915135" y="1963292"/>
            <a:ext cx="56626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i="0" dirty="0">
                <a:solidFill>
                  <a:srgbClr val="FF0000"/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Slightly decreasing noise</a:t>
            </a:r>
          </a:p>
          <a:p>
            <a:endParaRPr kumimoji="1" lang="en-US" altLang="ko-KR" sz="1800" b="1" i="0" dirty="0">
              <a:solidFill>
                <a:srgbClr val="FF0000"/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kumimoji="1" lang="en-US" altLang="ko-KR" b="1" dirty="0">
                <a:solidFill>
                  <a:srgbClr val="FF000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Gaussian Perturbation</a:t>
            </a:r>
          </a:p>
          <a:p>
            <a:r>
              <a:rPr kumimoji="1" lang="en-US" altLang="ko-KR" b="1" dirty="0">
                <a:solidFill>
                  <a:srgbClr val="FF000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of multiple intensities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텍스트 상자 9">
            <a:extLst>
              <a:ext uri="{FF2B5EF4-FFF2-40B4-BE49-F238E27FC236}">
                <a16:creationId xmlns:a16="http://schemas.microsoft.com/office/drawing/2014/main" id="{769DA7D6-E5D6-4DC9-B694-28DD28627F85}"/>
              </a:ext>
            </a:extLst>
          </p:cNvPr>
          <p:cNvSpPr txBox="1"/>
          <p:nvPr/>
        </p:nvSpPr>
        <p:spPr>
          <a:xfrm>
            <a:off x="1080000" y="1054833"/>
            <a:ext cx="9905999" cy="297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Not adding noise to data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Adding Noise to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</a:t>
            </a: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8813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51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decreases as the step increases</a:t>
                </a: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517578"/>
              </a:xfrm>
              <a:prstGeom prst="rect">
                <a:avLst/>
              </a:prstGeom>
              <a:blipFill>
                <a:blip r:embed="rId3"/>
                <a:stretch>
                  <a:fillRect l="-55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Annealed Langevin Dynamics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2874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https://slideslive.com/38957256/generative-modeling-by-estimating-gradients-of-the-data-distribution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9A0A33-D4AD-44B7-B3D3-62D03FF35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72" y="2059963"/>
            <a:ext cx="11214226" cy="34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20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1010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decreases as the step increases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Initial distribution with previous step output</a:t>
                </a: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1010020"/>
              </a:xfrm>
              <a:prstGeom prst="rect">
                <a:avLst/>
              </a:prstGeom>
              <a:blipFill>
                <a:blip r:embed="rId3"/>
                <a:stretch>
                  <a:fillRect l="-554" b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Annealed Langevin Dynamics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00918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https://slideslive.com/38957256/generative-modeling-by-estimating-gradients-of-the-data-distribution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DBD0FD-E0B7-4FB5-8A81-A2FF6AAA1A58}"/>
              </a:ext>
            </a:extLst>
          </p:cNvPr>
          <p:cNvGrpSpPr/>
          <p:nvPr/>
        </p:nvGrpSpPr>
        <p:grpSpPr>
          <a:xfrm>
            <a:off x="1117193" y="2082959"/>
            <a:ext cx="6032251" cy="4085561"/>
            <a:chOff x="1117193" y="2082959"/>
            <a:chExt cx="6032251" cy="408556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0D155BB-7890-48F1-9A95-CB1A6E6CE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7895" y="2082959"/>
              <a:ext cx="5961549" cy="3911119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D6B16C4A-4B8C-45C4-B63E-41933A007A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7" r="71669"/>
            <a:stretch/>
          </p:blipFill>
          <p:spPr bwMode="auto">
            <a:xfrm>
              <a:off x="5290184" y="2487419"/>
              <a:ext cx="1859260" cy="3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BB16DA3-4F07-4A3A-9B85-5CE4EA154D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69" t="8267"/>
            <a:stretch/>
          </p:blipFill>
          <p:spPr bwMode="auto">
            <a:xfrm>
              <a:off x="1117193" y="2496817"/>
              <a:ext cx="1859261" cy="3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28CEBEB-DA6D-41D5-B861-2F46CEDF5C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59" t="8267" r="35509"/>
            <a:stretch/>
          </p:blipFill>
          <p:spPr bwMode="auto">
            <a:xfrm>
              <a:off x="3175953" y="2485156"/>
              <a:ext cx="1859260" cy="3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769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B41A1C1-501F-499A-AE00-006C6308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948" y="1411733"/>
            <a:ext cx="7507548" cy="4409638"/>
          </a:xfrm>
          <a:prstGeom prst="rect">
            <a:avLst/>
          </a:prstGeom>
        </p:spPr>
      </p:pic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How can we accelerate diffusion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How can we find explicit density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How can we apply condition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E57EF4-3F9F-4ADC-A82F-BBBE2F9937A8}"/>
              </a:ext>
            </a:extLst>
          </p:cNvPr>
          <p:cNvSpPr/>
          <p:nvPr/>
        </p:nvSpPr>
        <p:spPr>
          <a:xfrm>
            <a:off x="4327557" y="5549773"/>
            <a:ext cx="3150606" cy="371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13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1010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decreases as the step increases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Initial distribution with previous step output</a:t>
                </a: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1010020"/>
              </a:xfrm>
              <a:prstGeom prst="rect">
                <a:avLst/>
              </a:prstGeom>
              <a:blipFill>
                <a:blip r:embed="rId3"/>
                <a:stretch>
                  <a:fillRect l="-554" b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21888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NCSN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29962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https://slideslive.com/38957256/generative-modeling-by-estimating-gradients-of-the-data-distribution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553D5B-E5EF-498B-8D53-D2A475639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045" y="1328737"/>
            <a:ext cx="3400425" cy="42005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52CD8D-94F9-40F5-B129-0BEB4F80EA3A}"/>
              </a:ext>
            </a:extLst>
          </p:cNvPr>
          <p:cNvGrpSpPr/>
          <p:nvPr/>
        </p:nvGrpSpPr>
        <p:grpSpPr>
          <a:xfrm>
            <a:off x="1117193" y="2082959"/>
            <a:ext cx="6032251" cy="4085561"/>
            <a:chOff x="1117193" y="2082959"/>
            <a:chExt cx="6032251" cy="408556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E62253D-86CA-4B1E-8269-095F857E1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7895" y="2082959"/>
              <a:ext cx="5961549" cy="3911119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11D8CC1F-B34C-4598-9C16-C7F6E5093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7" r="71669"/>
            <a:stretch/>
          </p:blipFill>
          <p:spPr bwMode="auto">
            <a:xfrm>
              <a:off x="5290184" y="2487419"/>
              <a:ext cx="1859260" cy="3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57EA473-8719-43E5-8758-5586B7855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69" t="8267"/>
            <a:stretch/>
          </p:blipFill>
          <p:spPr bwMode="auto">
            <a:xfrm>
              <a:off x="1117193" y="2496817"/>
              <a:ext cx="1859261" cy="3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637EE142-35B6-4083-82BA-FAC826E8EE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59" t="8267" r="35509"/>
            <a:stretch/>
          </p:blipFill>
          <p:spPr bwMode="auto">
            <a:xfrm>
              <a:off x="3175953" y="2485156"/>
              <a:ext cx="1859260" cy="3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3732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1010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decreases as the step increases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Initial distribution with previous step output</a:t>
                </a: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1010020"/>
              </a:xfrm>
              <a:prstGeom prst="rect">
                <a:avLst/>
              </a:prstGeom>
              <a:blipFill>
                <a:blip r:embed="rId3"/>
                <a:stretch>
                  <a:fillRect l="-554" b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NCSN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74580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Song, Yang, and Stefano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Ermon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 "Generative modeling by estimating gradients of the data distribution." Advances in neural information processing systems 32 (2019).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F5DAE5-5141-401F-8AF8-206E87090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197" y="2246377"/>
            <a:ext cx="4703606" cy="35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75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NCSN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https://slideslive.com/38957256/generative-modeling-by-estimating-gradients-of-the-data-distribution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697008F3-43E9-4EDE-A988-F4C2A207BB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4" y="2084309"/>
            <a:ext cx="8068147" cy="268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C8CCAC96-A904-4C4B-9997-C91EF3AA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392" y="941140"/>
            <a:ext cx="2374167" cy="23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28C1BA3F-358E-464E-BBE0-6C6E8D2C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392" y="3629911"/>
            <a:ext cx="2374167" cy="23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12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51887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Score-Based Generative Modeling through Stochastic Differential Equations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4606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Song, Yang, and Stefano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Ermon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 "Generative modeling by estimating gradients of the data distribution." Advances in neural information processing systems 32 (2019).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2318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Scale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𝑳</m:t>
                    </m:r>
                  </m:oMath>
                </a14:m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to infinity with infinitesimal changes between steps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??</a:t>
                </a:r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←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𝝐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</m:ra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6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𝝐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</m:ra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ko-KR" alt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6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2318712"/>
              </a:xfrm>
              <a:prstGeom prst="rect">
                <a:avLst/>
              </a:prstGeom>
              <a:blipFill>
                <a:blip r:embed="rId3"/>
                <a:stretch>
                  <a:fillRect l="-554" b="-3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CD68B0AC-6C43-460F-B45F-4B5EBE5DB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490" y="1650605"/>
            <a:ext cx="4703606" cy="35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42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499941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2979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Yang Song, [blog]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https://yang-song.net/blog/2021/score/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3261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Scale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𝑳</m:t>
                    </m:r>
                  </m:oMath>
                </a14:m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to infinity with infinitesimal changes between steps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??</a:t>
                </a:r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←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𝝐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</m:ra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6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𝝐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</m:ra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ko-KR" alt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6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endParaRPr kumimoji="1"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3261086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E0A2B310-78C8-477D-A4E0-070C5C203BD2}"/>
              </a:ext>
            </a:extLst>
          </p:cNvPr>
          <p:cNvSpPr/>
          <p:nvPr/>
        </p:nvSpPr>
        <p:spPr>
          <a:xfrm>
            <a:off x="2127565" y="2960484"/>
            <a:ext cx="1041149" cy="44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B8E21E-C2A5-4024-B22F-F8611F9A1FE8}"/>
              </a:ext>
            </a:extLst>
          </p:cNvPr>
          <p:cNvSpPr/>
          <p:nvPr/>
        </p:nvSpPr>
        <p:spPr>
          <a:xfrm>
            <a:off x="3384492" y="2962139"/>
            <a:ext cx="961172" cy="44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64EABC8-69CC-43C2-A512-FA0A67C444C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299580" y="3405759"/>
            <a:ext cx="348560" cy="279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B29D61-A48B-4BE4-83DD-957064BA5A37}"/>
              </a:ext>
            </a:extLst>
          </p:cNvPr>
          <p:cNvSpPr txBox="1"/>
          <p:nvPr/>
        </p:nvSpPr>
        <p:spPr>
          <a:xfrm>
            <a:off x="239917" y="3684760"/>
            <a:ext cx="290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Drift (deterministic; ODE)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D888AA-44A2-4301-9029-0B71A124F01B}"/>
              </a:ext>
            </a:extLst>
          </p:cNvPr>
          <p:cNvCxnSpPr>
            <a:cxnSpLocks/>
          </p:cNvCxnSpPr>
          <p:nvPr/>
        </p:nvCxnSpPr>
        <p:spPr>
          <a:xfrm>
            <a:off x="3865078" y="3416498"/>
            <a:ext cx="697869" cy="268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F008BE-7A2F-4A3F-9E47-5092E25EEBE9}"/>
              </a:ext>
            </a:extLst>
          </p:cNvPr>
          <p:cNvSpPr txBox="1"/>
          <p:nvPr/>
        </p:nvSpPr>
        <p:spPr>
          <a:xfrm>
            <a:off x="3705658" y="3684760"/>
            <a:ext cx="290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Noise (stochastic)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B4B4310-616E-45DC-AE9B-E993745BB2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48" y="2064170"/>
            <a:ext cx="6263480" cy="22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97ADE9-9417-4A7E-AC0E-D25D918F0918}"/>
              </a:ext>
            </a:extLst>
          </p:cNvPr>
          <p:cNvSpPr txBox="1"/>
          <p:nvPr/>
        </p:nvSpPr>
        <p:spPr>
          <a:xfrm>
            <a:off x="1080000" y="4151826"/>
            <a:ext cx="8682274" cy="2048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kumimoji="1"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Stochastic Differential Equation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High quality samples with infinitesimal noises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SDE solver, ODE approximation  Faster!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Tractable likelihood estimation..?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1858510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004027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Forward SDE – Backward SDE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67351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Yang Song, [blog]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https://yang-song.net/blog/2021/score/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2550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If forward SDE exists, backward SDE is as below: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Forward SDE :	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Backward SDE :	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1200150" lvl="2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Anderson 1982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2550763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>
            <a:extLst>
              <a:ext uri="{FF2B5EF4-FFF2-40B4-BE49-F238E27FC236}">
                <a16:creationId xmlns:a16="http://schemas.microsoft.com/office/drawing/2014/main" id="{8414DA81-9F5E-4A4E-AF54-EC72292190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01" y="4467389"/>
            <a:ext cx="4679602" cy="16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A7A9FAC-1870-43DF-BB9B-D45A78F5B0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00" y="2715606"/>
            <a:ext cx="4679603" cy="165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3DB92D-D97A-461A-8B9E-EAECACBD3B57}"/>
              </a:ext>
            </a:extLst>
          </p:cNvPr>
          <p:cNvSpPr/>
          <p:nvPr/>
        </p:nvSpPr>
        <p:spPr>
          <a:xfrm>
            <a:off x="6255942" y="2190939"/>
            <a:ext cx="1376129" cy="417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369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Forward SDE – Backward SDE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29458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Yang Song, [blog]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https://yang-song.net/blog/2021/score/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2550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If forward SDE exists, backward SDE is as below:</a:t>
                </a: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Forward SDE :	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Backward SDE :	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1200150" lvl="2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Anderson 1982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2550763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>
            <a:extLst>
              <a:ext uri="{FF2B5EF4-FFF2-40B4-BE49-F238E27FC236}">
                <a16:creationId xmlns:a16="http://schemas.microsoft.com/office/drawing/2014/main" id="{8414DA81-9F5E-4A4E-AF54-EC72292190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01" y="4467389"/>
            <a:ext cx="4679602" cy="16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A7A9FAC-1870-43DF-BB9B-D45A78F5B0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00" y="2715606"/>
            <a:ext cx="4679603" cy="165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E07BBFFB-1C19-4C0A-AD85-D86CD316F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25" y="3410894"/>
            <a:ext cx="6096000" cy="26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B03A90-5398-42F9-A19A-E6010A0D4F2B}"/>
              </a:ext>
            </a:extLst>
          </p:cNvPr>
          <p:cNvSpPr txBox="1"/>
          <p:nvPr/>
        </p:nvSpPr>
        <p:spPr>
          <a:xfrm>
            <a:off x="195308" y="3014439"/>
            <a:ext cx="6111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Diffusion..?</a:t>
            </a:r>
          </a:p>
        </p:txBody>
      </p:sp>
    </p:spTree>
    <p:extLst>
      <p:ext uri="{BB962C8B-B14F-4D97-AF65-F5344CB8AC3E}">
        <p14:creationId xmlns:p14="http://schemas.microsoft.com/office/powerpoint/2010/main" val="86327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3F34446-A141-4237-AF36-0BB77AFDDD00}"/>
              </a:ext>
            </a:extLst>
          </p:cNvPr>
          <p:cNvGrpSpPr/>
          <p:nvPr/>
        </p:nvGrpSpPr>
        <p:grpSpPr>
          <a:xfrm>
            <a:off x="5920966" y="894468"/>
            <a:ext cx="5718783" cy="2810252"/>
            <a:chOff x="3367889" y="754397"/>
            <a:chExt cx="8208486" cy="403371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AB5974D-5CB9-4575-9F4C-6E354A6B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889" y="754397"/>
              <a:ext cx="8208486" cy="21518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A36292B-F63C-4D29-908F-0F68FDBF9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0206" y="2758175"/>
              <a:ext cx="8196169" cy="2029932"/>
            </a:xfrm>
            <a:prstGeom prst="rect">
              <a:avLst/>
            </a:prstGeom>
          </p:spPr>
        </p:pic>
      </p:grp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Forward SDE – Backward SDE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6902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Yang Song, [blog]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5"/>
                        </a:rPr>
                        <a:t>https://yang-song.net/blog/2021/score/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E07BBFFB-1C19-4C0A-AD85-D86CD316F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25" y="3410894"/>
            <a:ext cx="6096000" cy="26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B03A90-5398-42F9-A19A-E6010A0D4F2B}"/>
              </a:ext>
            </a:extLst>
          </p:cNvPr>
          <p:cNvSpPr txBox="1"/>
          <p:nvPr/>
        </p:nvSpPr>
        <p:spPr>
          <a:xfrm>
            <a:off x="195308" y="3014439"/>
            <a:ext cx="6111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b="1" dirty="0">
                <a:solidFill>
                  <a:srgbClr val="FF0000"/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Diffusion..?</a:t>
            </a:r>
          </a:p>
        </p:txBody>
      </p:sp>
    </p:spTree>
    <p:extLst>
      <p:ext uri="{BB962C8B-B14F-4D97-AF65-F5344CB8AC3E}">
        <p14:creationId xmlns:p14="http://schemas.microsoft.com/office/powerpoint/2010/main" val="532470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14A60-1F9A-4C28-92AE-F57A2DF0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6" y="755902"/>
            <a:ext cx="8208486" cy="2151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E138C8-0A0D-41D5-B94C-613985A3E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28" y="4221314"/>
            <a:ext cx="8088941" cy="2003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D4D9E-E345-41E5-9A75-249800EC58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93" t="62720" r="7041" b="302"/>
          <a:stretch/>
        </p:blipFill>
        <p:spPr>
          <a:xfrm>
            <a:off x="5884755" y="2842842"/>
            <a:ext cx="6280086" cy="1197381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30405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82881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A76D8E-FEB0-42ED-B32B-19EBE14E99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373" r="26040" b="1816"/>
          <a:stretch/>
        </p:blipFill>
        <p:spPr>
          <a:xfrm>
            <a:off x="0" y="2793894"/>
            <a:ext cx="5713288" cy="6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64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2333289-7C86-3A08-DE6E-A41D3ADF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6" y="755902"/>
            <a:ext cx="8208486" cy="2151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A8DB6A-CF4A-F8DE-C4C6-A66691DC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28" y="4221314"/>
            <a:ext cx="8088941" cy="2003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D4D9E-E345-41E5-9A75-249800EC58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93" t="62720" r="7041" b="302"/>
          <a:stretch/>
        </p:blipFill>
        <p:spPr>
          <a:xfrm>
            <a:off x="5884755" y="2842842"/>
            <a:ext cx="6280086" cy="1197381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0659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BD2C28-D349-4718-8E1F-8FF9A74764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373" r="26040" b="1816"/>
          <a:stretch/>
        </p:blipFill>
        <p:spPr>
          <a:xfrm>
            <a:off x="0" y="2793894"/>
            <a:ext cx="5713288" cy="61951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5023036-6C5C-4470-9229-C6D4D3D641B6}"/>
              </a:ext>
            </a:extLst>
          </p:cNvPr>
          <p:cNvCxnSpPr/>
          <p:nvPr/>
        </p:nvCxnSpPr>
        <p:spPr>
          <a:xfrm flipH="1" flipV="1">
            <a:off x="2463800" y="2487242"/>
            <a:ext cx="254000" cy="55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20C1E6-D29C-465A-AD51-B121B7EC2345}"/>
                  </a:ext>
                </a:extLst>
              </p:cNvPr>
              <p:cNvSpPr txBox="1"/>
              <p:nvPr/>
            </p:nvSpPr>
            <p:spPr>
              <a:xfrm>
                <a:off x="253144" y="2010799"/>
                <a:ext cx="2774950" cy="652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: Linear Scheduling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(</m:t>
                      </m:r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𝟏</m:t>
                      </m:r>
                      <m:sSup>
                        <m:sSupPr>
                          <m:ctrlPr>
                            <a:rPr kumimoji="1" lang="en-US" altLang="ko-K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kumimoji="1" lang="en-US" altLang="ko-K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𝟎</m:t>
                          </m:r>
                        </m:e>
                        <m:sup>
                          <m:r>
                            <a:rPr kumimoji="1" lang="en-US" altLang="ko-K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kumimoji="1" lang="en-US" altLang="ko-K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𝟒</m:t>
                          </m:r>
                        </m:sup>
                      </m:sSup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 ~ </m:t>
                      </m:r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𝟎</m:t>
                      </m:r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.</m:t>
                      </m:r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𝟎𝟐</m:t>
                      </m:r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1800" b="1" dirty="0">
                  <a:solidFill>
                    <a:srgbClr val="FF000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20C1E6-D29C-465A-AD51-B121B7EC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44" y="2010799"/>
                <a:ext cx="2774950" cy="652166"/>
              </a:xfrm>
              <a:prstGeom prst="rect">
                <a:avLst/>
              </a:prstGeom>
              <a:blipFill>
                <a:blip r:embed="rId7"/>
                <a:stretch>
                  <a:fillRect l="-659" t="-5607" b="-8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0E60AF3-C1CC-42D3-8B64-4E9420F93A10}"/>
              </a:ext>
            </a:extLst>
          </p:cNvPr>
          <p:cNvCxnSpPr>
            <a:cxnSpLocks/>
          </p:cNvCxnSpPr>
          <p:nvPr/>
        </p:nvCxnSpPr>
        <p:spPr>
          <a:xfrm flipH="1">
            <a:off x="2192159" y="3267594"/>
            <a:ext cx="263147" cy="3801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10B79B-D9CB-4804-BE0F-5CA10785C276}"/>
                  </a:ext>
                </a:extLst>
              </p:cNvPr>
              <p:cNvSpPr txBox="1"/>
              <p:nvPr/>
            </p:nvSpPr>
            <p:spPr>
              <a:xfrm>
                <a:off x="-1" y="3575448"/>
                <a:ext cx="3500554" cy="1244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>
                    <a:solidFill>
                      <a:srgbClr val="0070C0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𝒂𝑿</m:t>
                        </m:r>
                      </m:e>
                    </m:d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𝒂</m:t>
                        </m:r>
                      </m:e>
                      <m:sup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</m:oMath>
                </a14:m>
                <a:endParaRPr kumimoji="1" lang="en-US" altLang="ko-KR" sz="1600" b="1" dirty="0">
                  <a:solidFill>
                    <a:srgbClr val="0070C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r>
                  <a:rPr kumimoji="1" lang="en-US" altLang="ko-KR" sz="1600" b="1" dirty="0">
                    <a:solidFill>
                      <a:srgbClr val="0070C0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𝒀</m:t>
                        </m:r>
                      </m:e>
                    </m:d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𝒀</m:t>
                        </m:r>
                      </m:e>
                    </m:d>
                  </m:oMath>
                </a14:m>
                <a:endParaRPr kumimoji="1" lang="en-US" altLang="ko-KR" sz="1600" b="1" dirty="0">
                  <a:solidFill>
                    <a:srgbClr val="0070C0"/>
                  </a:solidFill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r>
                  <a:rPr kumimoji="1" lang="en-US" altLang="ko-KR" sz="1600" b="1" dirty="0">
                    <a:solidFill>
                      <a:srgbClr val="0070C0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1600" b="1" dirty="0">
                  <a:solidFill>
                    <a:srgbClr val="0070C0"/>
                  </a:solidFill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r>
                  <a:rPr kumimoji="1" lang="en-US" altLang="ko-KR" sz="1600" b="1" dirty="0">
                    <a:solidFill>
                      <a:srgbClr val="0070C0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  <m: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ko-KR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kumimoji="1" lang="en-US" altLang="ko-KR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e>
                        </m:d>
                      </m:e>
                      <m:sup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rgbClr val="0070C0"/>
                  </a:solidFill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10B79B-D9CB-4804-BE0F-5CA10785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575448"/>
                <a:ext cx="3500554" cy="1244251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32EB2F5-FC1A-4705-86DF-87941FA54688}"/>
              </a:ext>
            </a:extLst>
          </p:cNvPr>
          <p:cNvCxnSpPr>
            <a:cxnSpLocks/>
          </p:cNvCxnSpPr>
          <p:nvPr/>
        </p:nvCxnSpPr>
        <p:spPr>
          <a:xfrm flipV="1">
            <a:off x="8079306" y="2637828"/>
            <a:ext cx="1436169" cy="449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452840-9C01-4DC1-BBC7-1717EC5BA5F1}"/>
              </a:ext>
            </a:extLst>
          </p:cNvPr>
          <p:cNvSpPr txBox="1"/>
          <p:nvPr/>
        </p:nvSpPr>
        <p:spPr>
          <a:xfrm>
            <a:off x="9163904" y="2269745"/>
            <a:ext cx="277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Standard Gaussian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486C01-4BC5-4E96-A20D-2571E5F4265E}"/>
              </a:ext>
            </a:extLst>
          </p:cNvPr>
          <p:cNvCxnSpPr>
            <a:cxnSpLocks/>
          </p:cNvCxnSpPr>
          <p:nvPr/>
        </p:nvCxnSpPr>
        <p:spPr>
          <a:xfrm>
            <a:off x="8797390" y="3466034"/>
            <a:ext cx="1202451" cy="32209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EE7419E-3FC0-46DF-89D5-72C8CD12049D}"/>
              </a:ext>
            </a:extLst>
          </p:cNvPr>
          <p:cNvSpPr txBox="1"/>
          <p:nvPr/>
        </p:nvSpPr>
        <p:spPr>
          <a:xfrm>
            <a:off x="9999841" y="3637844"/>
            <a:ext cx="1065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Constant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16C87B-7023-48F4-ABE3-E5C54F7B4424}"/>
              </a:ext>
            </a:extLst>
          </p:cNvPr>
          <p:cNvSpPr/>
          <p:nvPr/>
        </p:nvSpPr>
        <p:spPr>
          <a:xfrm>
            <a:off x="6808130" y="3647428"/>
            <a:ext cx="2431120" cy="449269"/>
          </a:xfrm>
          <a:prstGeom prst="rect">
            <a:avLst/>
          </a:prstGeom>
          <a:noFill/>
          <a:ln w="38100">
            <a:solidFill>
              <a:srgbClr val="692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94270DF-799D-4B5D-9F6E-1BA9769FBD3C}"/>
              </a:ext>
            </a:extLst>
          </p:cNvPr>
          <p:cNvCxnSpPr>
            <a:cxnSpLocks/>
          </p:cNvCxnSpPr>
          <p:nvPr/>
        </p:nvCxnSpPr>
        <p:spPr>
          <a:xfrm flipV="1">
            <a:off x="4699000" y="4174233"/>
            <a:ext cx="386092" cy="16599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F2C6E5E-E1B4-4CAC-9919-3CCE05CA86D1}"/>
              </a:ext>
            </a:extLst>
          </p:cNvPr>
          <p:cNvCxnSpPr>
            <a:cxnSpLocks/>
          </p:cNvCxnSpPr>
          <p:nvPr/>
        </p:nvCxnSpPr>
        <p:spPr>
          <a:xfrm flipH="1">
            <a:off x="5181600" y="2505469"/>
            <a:ext cx="152532" cy="105450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AF88E07-6B12-4EE0-98E6-ED3A022E24D6}"/>
              </a:ext>
            </a:extLst>
          </p:cNvPr>
          <p:cNvSpPr txBox="1"/>
          <p:nvPr/>
        </p:nvSpPr>
        <p:spPr>
          <a:xfrm>
            <a:off x="4229353" y="3670891"/>
            <a:ext cx="171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Markov 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E0601-A61F-48B3-A75B-981D02B7C956}"/>
                  </a:ext>
                </a:extLst>
              </p:cNvPr>
              <p:cNvSpPr txBox="1"/>
              <p:nvPr/>
            </p:nvSpPr>
            <p:spPr>
              <a:xfrm>
                <a:off x="4892046" y="141140"/>
                <a:ext cx="21519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E0601-A61F-48B3-A75B-981D02B7C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6" y="141140"/>
                <a:ext cx="215199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D29A18-D3AB-49CC-BD84-08003EF308B0}"/>
                  </a:ext>
                </a:extLst>
              </p:cNvPr>
              <p:cNvSpPr txBox="1"/>
              <p:nvPr/>
            </p:nvSpPr>
            <p:spPr>
              <a:xfrm>
                <a:off x="2021806" y="910504"/>
                <a:ext cx="711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D29A18-D3AB-49CC-BD84-08003EF30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06" y="910504"/>
                <a:ext cx="71147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29145B-DE51-444E-81EA-88D011447ED5}"/>
                  </a:ext>
                </a:extLst>
              </p:cNvPr>
              <p:cNvSpPr txBox="1"/>
              <p:nvPr/>
            </p:nvSpPr>
            <p:spPr>
              <a:xfrm>
                <a:off x="9600417" y="910504"/>
                <a:ext cx="719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29145B-DE51-444E-81EA-88D011447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417" y="910504"/>
                <a:ext cx="7194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1109DD-F831-432D-8780-8107C33254BD}"/>
                  </a:ext>
                </a:extLst>
              </p:cNvPr>
              <p:cNvSpPr txBox="1"/>
              <p:nvPr/>
            </p:nvSpPr>
            <p:spPr>
              <a:xfrm>
                <a:off x="3524706" y="6187668"/>
                <a:ext cx="50397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 ≈</m:t>
                      </m:r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1109DD-F831-432D-8780-8107C332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706" y="6187668"/>
                <a:ext cx="5039778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81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1949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56966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Score-Based Generative Modeling through Stochastic Differential Equations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138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712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Forward :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𝓝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; 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2000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lang="ko-KR" altLang="en-US" sz="2000" b="1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lang="ko-KR" altLang="en-US" sz="2000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 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𝑳𝒊𝒏𝒆𝒂𝒓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𝑺𝒄𝒉𝒆𝒅𝒖𝒍𝒊𝒏𝒈</m:t>
                    </m:r>
                  </m:oMath>
                </a14:m>
                <a:endParaRPr lang="en-US" altLang="ko-KR" sz="2000" b="1" dirty="0"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en-US" altLang="ko-KR" sz="2000" b="1" dirty="0"/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sym typeface="Wingdings" panose="05000000000000000000" pitchFamily="2" charset="2"/>
                  </a:rPr>
                  <a:t>Sample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~</m:t>
                    </m:r>
                    <m:r>
                      <a:rPr kumimoji="1" lang="ko-KR" altLang="en-US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</m:oMath>
                </a14:m>
                <a:endParaRPr lang="en-US" altLang="ko-KR" sz="2000" b="1" dirty="0"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Backward :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≈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̃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 </m:t>
                    </m:r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≔ </m:t>
                    </m:r>
                    <m:nary>
                      <m:naryPr>
                        <m:chr m:val="∏"/>
                        <m:limLoc m:val="subSup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𝒔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𝒔</m:t>
                                </m:r>
                              </m:sub>
                            </m:sSub>
                          </m:e>
                        </m:acc>
                      </m:e>
                    </m:nary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 </m:t>
                    </m:r>
                    <m:acc>
                      <m:accPr>
                        <m:chr m:val="̅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𝜶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712363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0FBC6D-3BDC-406A-9360-73F0987D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216" y="4240322"/>
            <a:ext cx="3670783" cy="192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3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Loss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76894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419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  <m:acc>
                              <m:accPr>
                                <m:chr m:val="̅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𝐋</m:t>
                        </m:r>
                      </m:e>
                      <m:sub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𝐬𝐢𝐦𝐩𝐥𝐞</m:t>
                        </m:r>
                      </m:sub>
                    </m:sSub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419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F16309-2FE2-F48E-B947-15DFEB4C9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97"/>
          <a:stretch/>
        </p:blipFill>
        <p:spPr>
          <a:xfrm>
            <a:off x="533747" y="961770"/>
            <a:ext cx="10991849" cy="9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5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2333289-7C86-3A08-DE6E-A41D3ADF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6" y="755902"/>
            <a:ext cx="8208486" cy="2151800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92864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BD2C28-D349-4718-8E1F-8FF9A74764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373" r="26040" b="1816"/>
          <a:stretch/>
        </p:blipFill>
        <p:spPr>
          <a:xfrm>
            <a:off x="0" y="2793894"/>
            <a:ext cx="5713288" cy="6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09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2333289-7C86-3A08-DE6E-A41D3ADF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6" y="755902"/>
            <a:ext cx="8208486" cy="2151800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37004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BD2C28-D349-4718-8E1F-8FF9A74764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373" r="26040" b="1816"/>
          <a:stretch/>
        </p:blipFill>
        <p:spPr>
          <a:xfrm>
            <a:off x="0" y="2793894"/>
            <a:ext cx="5713288" cy="619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F8ACEE53-8913-4CB5-8AAE-908F802EE480}"/>
                  </a:ext>
                </a:extLst>
              </p:cNvPr>
              <p:cNvSpPr txBox="1"/>
              <p:nvPr/>
            </p:nvSpPr>
            <p:spPr>
              <a:xfrm>
                <a:off x="1080000" y="764120"/>
                <a:ext cx="9905999" cy="5446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ko-KR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</m:oMath>
                </a14:m>
                <a:endParaRPr kumimoji="1"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     </a:t>
                </a:r>
                <a14:m>
                  <m:oMath xmlns:m="http://schemas.openxmlformats.org/officeDocument/2006/math">
                    <m:r>
                      <a:rPr kumimoji="1" lang="en-US" altLang="ko-KR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  <m:d>
                          <m:dPr>
                            <m:ctrlPr>
                              <a:rPr kumimoji="1" lang="en-US" altLang="ko-KR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𝚫</m:t>
                        </m:r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rad>
                    <m:sSub>
                      <m:sSubPr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  <m:d>
                          <m:dPr>
                            <m:ctrlP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𝚫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rad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      (</m:t>
                    </m:r>
                    <m:sSub>
                      <m:sSub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≔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𝜷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𝚫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𝒕</m:t>
                    </m:r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     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≈</m:t>
                    </m:r>
                    <m:sSub>
                      <m:sSubPr>
                        <m:ctrlP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f>
                      <m:fPr>
                        <m:ctrlP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  <m:d>
                          <m:dPr>
                            <m:ctrlP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𝚫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num>
                      <m:den>
                        <m: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  <m:d>
                          <m:dPr>
                            <m:ctrlP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𝚫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rad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      </m:t>
                    </m:r>
                    <m:d>
                      <m:d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𝑻𝒂𝒚𝒍𝒐𝒓</m:t>
                        </m:r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𝑬𝒙𝒑𝒂𝒏𝒔𝒊𝒐𝒏</m:t>
                        </m:r>
                      </m:e>
                    </m:d>
                  </m:oMath>
                </a14:m>
                <a:endParaRPr kumimoji="1" lang="en-US" altLang="ko-KR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      </a:t>
                </a:r>
                <a14:m>
                  <m:oMath xmlns:m="http://schemas.openxmlformats.org/officeDocument/2006/math">
                    <m:r>
                      <a:rPr kumimoji="1" lang="en-US" altLang="ko-KR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≈</m:t>
                    </m:r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=−</m:t>
                    </m:r>
                    <m:f>
                      <m:f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𝜷</m:t>
                    </m:r>
                    <m:d>
                      <m:d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sSub>
                      <m:sSub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  <m:d>
                          <m:dPr>
                            <m:ctrlPr>
                              <a:rPr kumimoji="1" lang="en-US" altLang="ko-KR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</m:e>
                    </m:rad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→</m:t>
                    </m:r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sSub>
                      <m:sSub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en-US" altLang="ko-KR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 SDE</a:t>
                </a: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F8ACEE53-8913-4CB5-8AAE-908F802E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764120"/>
                <a:ext cx="9905999" cy="54468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516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955177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Denoising Score Matching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/>
              <p:nvPr/>
            </p:nvSpPr>
            <p:spPr>
              <a:xfrm>
                <a:off x="1079999" y="635733"/>
                <a:ext cx="10378575" cy="5634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How can we define Loss?</a:t>
                </a: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eqArr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𝒎𝒊𝒏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eqAr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𝒖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∥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eqArr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𝒎𝒊𝒏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eqAr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𝒖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∥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   Reparametrized sampling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𝜸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 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~ </m:t>
                    </m:r>
                    <m:r>
                      <a:rPr kumimoji="1" lang="ko-KR" alt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   Score function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𝜵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𝛁</m:t>
                    </m:r>
                    <m:sSub>
                      <m:sSubPr>
                        <m:ctrlP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𝐱</m:t>
                        </m:r>
                      </m:e>
                      <m:sub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𝐭</m:t>
                        </m:r>
                      </m:sub>
                    </m:sSub>
                    <m:f>
                      <m:fPr>
                        <m:ctrlP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ko-KR" sz="2000" b="1" i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0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𝐭</m:t>
                                    </m:r>
                                  </m:sub>
                                </m:sSub>
                                <m:r>
                                  <a:rPr kumimoji="1" lang="en-US" altLang="ko-KR" sz="2000" b="1" i="0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𝟎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ko-KR" sz="2000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𝐭</m:t>
                            </m:r>
                          </m:sub>
                        </m:sSub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−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   Neural network model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≔−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𝝐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	 Loss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eqArr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𝒎𝒊𝒏</m:t>
                        </m:r>
                      </m:e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eqAr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𝒖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𝓝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𝑰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∥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99" y="635733"/>
                <a:ext cx="10378575" cy="5634043"/>
              </a:xfrm>
              <a:prstGeom prst="rect">
                <a:avLst/>
              </a:prstGeom>
              <a:blipFill>
                <a:blip r:embed="rId3"/>
                <a:stretch>
                  <a:fillRect l="-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9CDD6E18-28DB-446D-9BD9-9918B9B76613}"/>
              </a:ext>
            </a:extLst>
          </p:cNvPr>
          <p:cNvSpPr/>
          <p:nvPr/>
        </p:nvSpPr>
        <p:spPr>
          <a:xfrm>
            <a:off x="5378451" y="1478626"/>
            <a:ext cx="1525038" cy="465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84AA7B-A15F-469F-8C56-DDB9BD80CABD}"/>
              </a:ext>
            </a:extLst>
          </p:cNvPr>
          <p:cNvSpPr txBox="1"/>
          <p:nvPr/>
        </p:nvSpPr>
        <p:spPr>
          <a:xfrm>
            <a:off x="5307445" y="1058973"/>
            <a:ext cx="1745672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Not tractable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9DF27D-0002-484A-BB39-932B020B8EEE}"/>
              </a:ext>
            </a:extLst>
          </p:cNvPr>
          <p:cNvSpPr/>
          <p:nvPr/>
        </p:nvSpPr>
        <p:spPr>
          <a:xfrm>
            <a:off x="1995920" y="2278726"/>
            <a:ext cx="947305" cy="465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991C85-B568-4498-9235-F10AD4A190C8}"/>
              </a:ext>
            </a:extLst>
          </p:cNvPr>
          <p:cNvSpPr/>
          <p:nvPr/>
        </p:nvSpPr>
        <p:spPr>
          <a:xfrm>
            <a:off x="2981325" y="2278725"/>
            <a:ext cx="1095375" cy="465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917567-FBF3-4E3C-878B-EEA435F6A2CE}"/>
              </a:ext>
            </a:extLst>
          </p:cNvPr>
          <p:cNvSpPr/>
          <p:nvPr/>
        </p:nvSpPr>
        <p:spPr>
          <a:xfrm>
            <a:off x="4114800" y="2278725"/>
            <a:ext cx="1295400" cy="46551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B770AF-1BF1-47B1-A441-5648A0E2BA74}"/>
              </a:ext>
            </a:extLst>
          </p:cNvPr>
          <p:cNvSpPr/>
          <p:nvPr/>
        </p:nvSpPr>
        <p:spPr>
          <a:xfrm>
            <a:off x="6819901" y="2278725"/>
            <a:ext cx="1895473" cy="465513"/>
          </a:xfrm>
          <a:prstGeom prst="rect">
            <a:avLst/>
          </a:prstGeom>
          <a:noFill/>
          <a:ln w="28575">
            <a:solidFill>
              <a:srgbClr val="692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EC2117-B58B-4D87-8CEA-62E637811E06}"/>
                  </a:ext>
                </a:extLst>
              </p:cNvPr>
              <p:cNvSpPr txBox="1"/>
              <p:nvPr/>
            </p:nvSpPr>
            <p:spPr>
              <a:xfrm>
                <a:off x="1872095" y="2805781"/>
                <a:ext cx="126163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100" b="1" dirty="0">
                    <a:solidFill>
                      <a:srgbClr val="FF0000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Diffusion time </a:t>
                </a:r>
                <a14:m>
                  <m:oMath xmlns:m="http://schemas.openxmlformats.org/officeDocument/2006/math">
                    <m:r>
                      <a:rPr kumimoji="1" lang="en-US" altLang="ko-KR" sz="11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𝒕</m:t>
                    </m:r>
                  </m:oMath>
                </a14:m>
                <a:endParaRPr lang="ko-KR" altLang="en-US" sz="11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EC2117-B58B-4D87-8CEA-62E637811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095" y="2805781"/>
                <a:ext cx="1261630" cy="261610"/>
              </a:xfrm>
              <a:prstGeom prst="rect">
                <a:avLst/>
              </a:prstGeom>
              <a:blipFill>
                <a:blip r:embed="rId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E3ACB3-4FD8-450C-AD62-507912D29227}"/>
                  </a:ext>
                </a:extLst>
              </p:cNvPr>
              <p:cNvSpPr txBox="1"/>
              <p:nvPr/>
            </p:nvSpPr>
            <p:spPr>
              <a:xfrm>
                <a:off x="2981325" y="2805781"/>
                <a:ext cx="126163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100" b="1" dirty="0">
                    <a:solidFill>
                      <a:srgbClr val="00B050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Data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11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1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</m:oMath>
                </a14:m>
                <a:endParaRPr lang="ko-KR" altLang="en-US" sz="11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E3ACB3-4FD8-450C-AD62-507912D29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325" y="2805781"/>
                <a:ext cx="1261630" cy="261610"/>
              </a:xfrm>
              <a:prstGeom prst="rect">
                <a:avLst/>
              </a:prstGeom>
              <a:blipFill>
                <a:blip r:embed="rId5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64653B-1C62-46E5-8610-D7E75B9C5363}"/>
                  </a:ext>
                </a:extLst>
              </p:cNvPr>
              <p:cNvSpPr txBox="1"/>
              <p:nvPr/>
            </p:nvSpPr>
            <p:spPr>
              <a:xfrm>
                <a:off x="4178185" y="2805781"/>
                <a:ext cx="112152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100" b="1" dirty="0">
                    <a:solidFill>
                      <a:srgbClr val="0070C0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Diffused data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1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11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1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lang="ko-KR" altLang="en-US" sz="11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64653B-1C62-46E5-8610-D7E75B9C5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185" y="2805781"/>
                <a:ext cx="1121525" cy="430887"/>
              </a:xfrm>
              <a:prstGeom prst="rect">
                <a:avLst/>
              </a:prstGeom>
              <a:blipFill>
                <a:blip r:embed="rId6"/>
                <a:stretch>
                  <a:fillRect r="-543" b="-8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BF824F4-1E7F-4BC8-85EE-186DF931F165}"/>
              </a:ext>
            </a:extLst>
          </p:cNvPr>
          <p:cNvSpPr txBox="1"/>
          <p:nvPr/>
        </p:nvSpPr>
        <p:spPr>
          <a:xfrm>
            <a:off x="6604634" y="2805781"/>
            <a:ext cx="23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rgbClr val="7030A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Score of diffused data sample</a:t>
            </a:r>
            <a:endParaRPr lang="ko-KR" altLang="en-US" sz="11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2A9ACB-74DB-435B-9DD6-B9A5B99907C6}"/>
                  </a:ext>
                </a:extLst>
              </p:cNvPr>
              <p:cNvSpPr txBox="1"/>
              <p:nvPr/>
            </p:nvSpPr>
            <p:spPr>
              <a:xfrm>
                <a:off x="8338492" y="1631340"/>
                <a:ext cx="3000376" cy="649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𝒒</m:t>
                      </m:r>
                      <m:d>
                        <m:d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ko-KR" sz="1200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 </m:t>
                      </m:r>
                      <m:r>
                        <a:rPr lang="ko-KR" altLang="en-US" sz="1200" b="1" i="1">
                          <a:latin typeface="Cambria Math" panose="02040503050406030204" pitchFamily="18" charset="0"/>
                        </a:rPr>
                        <m:t>𝓝</m:t>
                      </m:r>
                      <m:d>
                        <m:d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ad>
                            <m:radPr>
                              <m:degHide m:val="on"/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d>
                            <m:dPr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ko-KR" sz="12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altLang="ko-KR" sz="1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en-US" altLang="ko-K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ko-KR" sz="12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2A9ACB-74DB-435B-9DD6-B9A5B999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492" y="1631340"/>
                <a:ext cx="3000376" cy="649922"/>
              </a:xfrm>
              <a:prstGeom prst="rect">
                <a:avLst/>
              </a:prstGeom>
              <a:blipFill>
                <a:blip r:embed="rId7"/>
                <a:stretch>
                  <a:fillRect t="-69811" b="-148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504FDD-8EA7-4576-8F9D-E0A4D21D2292}"/>
                  </a:ext>
                </a:extLst>
              </p:cNvPr>
              <p:cNvSpPr txBox="1"/>
              <p:nvPr/>
            </p:nvSpPr>
            <p:spPr>
              <a:xfrm>
                <a:off x="9250234" y="2337917"/>
                <a:ext cx="2941766" cy="1711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𝑽𝒂𝒓𝒊𝒂𝒏𝒄𝒆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𝒑𝒓𝒆𝒔𝒆𝒓𝒗𝒊𝒏𝒈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𝑺𝑫𝑬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 :</m:t>
                      </m:r>
                    </m:oMath>
                  </m:oMathPara>
                </a14:m>
                <a:endParaRPr lang="en-US" altLang="ko-KR" sz="1600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kumimoji="1" lang="en-US" altLang="ko-KR" sz="16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=−</m:t>
                      </m:r>
                      <m:f>
                        <m:fPr>
                          <m:ctrlP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𝟐</m:t>
                          </m:r>
                        </m:den>
                      </m:f>
                      <m:r>
                        <a:rPr kumimoji="1" lang="en-US" altLang="ko-KR" sz="16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𝜷</m:t>
                      </m:r>
                      <m:d>
                        <m:dPr>
                          <m:ctrlP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𝒕</m:t>
                          </m:r>
                        </m:e>
                      </m:d>
                      <m:sSub>
                        <m:sSubPr>
                          <m:ctrlP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</m:sSub>
                      <m:r>
                        <a:rPr kumimoji="1" lang="en-US" altLang="ko-KR" sz="16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𝒅𝒕</m:t>
                      </m:r>
                      <m:r>
                        <a:rPr kumimoji="1" lang="en-US" altLang="ko-KR" sz="16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radPr>
                        <m:deg/>
                        <m:e>
                          <m: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𝜷</m:t>
                          </m:r>
                          <m:d>
                            <m:dPr>
                              <m:ctrlPr>
                                <a:rPr kumimoji="1" lang="en-US" altLang="ko-KR" sz="16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6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e>
                          </m:d>
                        </m:e>
                      </m:rad>
                      <m:r>
                        <a:rPr kumimoji="1" lang="en-US" altLang="ko-KR" sz="16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𝒅</m:t>
                      </m:r>
                      <m:sSub>
                        <m:sSubPr>
                          <m:ctrlP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𝒘</m:t>
                          </m:r>
                        </m:e>
                        <m:sub>
                          <m: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1" lang="en-US" altLang="ko-KR" sz="16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𝒒</m:t>
                          </m:r>
                        </m:e>
                        <m:sub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16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=</m:t>
                      </m:r>
                      <m:r>
                        <a:rPr kumimoji="1" lang="ko-KR" altLang="en-US" sz="16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𝓝</m:t>
                      </m:r>
                      <m:d>
                        <m:dPr>
                          <m:ctrlP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sub>
                          </m:sSub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𝜸</m:t>
                              </m:r>
                            </m:e>
                            <m:sub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sub>
                          </m:sSub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sSubSup>
                            <m:sSubSupPr>
                              <m:ctrlP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𝝈</m:t>
                              </m:r>
                            </m:e>
                            <m:sub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sub>
                            <m:sup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p>
                          </m:sSubSup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kumimoji="1" lang="en-US" altLang="ko-KR" sz="16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𝜸</m:t>
                          </m:r>
                        </m:e>
                        <m:sub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</m:sSub>
                      <m:r>
                        <a:rPr kumimoji="1" lang="en-US" altLang="ko-KR" sz="16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</m:num>
                            <m:den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den>
                          </m:f>
                          <m:nary>
                            <m:naryPr>
                              <m:ctrlP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sup>
                            <m:e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𝜷</m:t>
                              </m:r>
                              <m:d>
                                <m:dPr>
                                  <m:ctrlPr>
                                    <a:rPr kumimoji="1" lang="en-US" altLang="ko-KR" sz="16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16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𝒔</m:t>
                                  </m:r>
                                </m:e>
                              </m:d>
                              <m:r>
                                <a:rPr kumimoji="1" lang="en-US" altLang="ko-KR" sz="16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𝒅𝒔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kumimoji="1" lang="en-US" altLang="ko-KR" sz="16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𝝈</m:t>
                          </m:r>
                        </m:e>
                        <m:sub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  <m:sup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𝟐</m:t>
                          </m:r>
                        </m:sup>
                      </m:sSubSup>
                      <m:r>
                        <a:rPr kumimoji="1" lang="en-US" altLang="ko-KR" sz="16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kumimoji="1" lang="en-US" altLang="ko-KR" sz="16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𝟏</m:t>
                      </m:r>
                      <m:r>
                        <a:rPr kumimoji="1" lang="en-US" altLang="ko-KR" sz="16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sSup>
                        <m:sSupPr>
                          <m:ctrlP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kumimoji="1" lang="en-US" altLang="ko-KR" sz="16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𝒆</m:t>
                          </m:r>
                        </m:e>
                        <m:sup>
                          <m:r>
                            <a:rPr kumimoji="1" lang="en-US" altLang="ko-KR" sz="16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nary>
                            <m:naryPr>
                              <m:ctrlPr>
                                <a:rPr kumimoji="1" lang="en-US" altLang="ko-KR" sz="16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16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1" lang="en-US" altLang="ko-KR" sz="16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sup>
                            <m:e>
                              <m:r>
                                <a:rPr kumimoji="1" lang="en-US" altLang="ko-KR" sz="16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𝜷</m:t>
                              </m:r>
                              <m:d>
                                <m:dPr>
                                  <m:ctrlPr>
                                    <a:rPr kumimoji="1" lang="en-US" altLang="ko-KR" sz="16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16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𝒔</m:t>
                                  </m:r>
                                </m:e>
                              </m:d>
                              <m:r>
                                <a:rPr kumimoji="1" lang="en-US" altLang="ko-KR" sz="16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𝒅𝒔</m:t>
                              </m:r>
                            </m:e>
                          </m:nary>
                        </m:sup>
                      </m:sSup>
                    </m:oMath>
                  </m:oMathPara>
                </a14:m>
                <a:endParaRPr lang="en-US" altLang="ko-KR" sz="16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504FDD-8EA7-4576-8F9D-E0A4D21D2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234" y="2337917"/>
                <a:ext cx="2941766" cy="1711687"/>
              </a:xfrm>
              <a:prstGeom prst="rect">
                <a:avLst/>
              </a:prstGeom>
              <a:blipFill>
                <a:blip r:embed="rId8"/>
                <a:stretch>
                  <a:fillRect b="-2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29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55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694106"/>
                <a:ext cx="9905999" cy="416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=−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</m:e>
                    </m:ra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 SDE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Loss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eqArr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𝒎𝒊𝒏</m:t>
                        </m:r>
                      </m:e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eqAr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𝒖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𝓝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𝑰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∥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Sampling</a:t>
                </a:r>
                <a:endParaRPr kumimoji="1"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Forward SDE :	</a:t>
                </a:r>
                <a14:m>
                  <m:oMath xmlns:m="http://schemas.openxmlformats.org/officeDocument/2006/math"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Backward SDE :	</a:t>
                </a:r>
                <a14:m>
                  <m:oMath xmlns:m="http://schemas.openxmlformats.org/officeDocument/2006/math"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694106"/>
                <a:ext cx="9905999" cy="4163512"/>
              </a:xfrm>
              <a:prstGeom prst="rect">
                <a:avLst/>
              </a:prstGeom>
              <a:blipFill>
                <a:blip r:embed="rId3"/>
                <a:stretch>
                  <a:fillRect l="-554" b="-7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9E97F54B-4BA6-4FAB-88AC-0603D25B0614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 - SDE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55F6BC3-5378-4975-A218-230B9AF744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373" r="26040" b="1816"/>
          <a:stretch/>
        </p:blipFill>
        <p:spPr>
          <a:xfrm>
            <a:off x="1080000" y="814822"/>
            <a:ext cx="5713288" cy="6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6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98EE5B7-F743-43B0-8788-4BB5034FB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700" r="51296" b="13643"/>
          <a:stretch/>
        </p:blipFill>
        <p:spPr>
          <a:xfrm>
            <a:off x="3703623" y="4449963"/>
            <a:ext cx="5032972" cy="1773220"/>
          </a:xfrm>
          <a:prstGeom prst="rect">
            <a:avLst/>
          </a:prstGeom>
        </p:spPr>
      </p:pic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694106"/>
                <a:ext cx="9905999" cy="4097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=−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</m:e>
                    </m:ra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𝒅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 SDE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Loss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eqArr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𝒎𝒊𝒏</m:t>
                        </m:r>
                      </m:e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eqAr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𝒖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~</m:t>
                        </m:r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𝓝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𝑰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∥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sSubSup>
                      <m:sSub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Sampling</a:t>
                </a:r>
                <a:endParaRPr kumimoji="1"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Forward SDE :	</a:t>
                </a:r>
                <a14:m>
                  <m:oMath xmlns:m="http://schemas.openxmlformats.org/officeDocument/2006/math"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Backward SDE :	</a:t>
                </a:r>
              </a:p>
            </p:txBody>
          </p:sp>
        </mc:Choice>
        <mc:Fallback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694106"/>
                <a:ext cx="9905999" cy="4097468"/>
              </a:xfrm>
              <a:prstGeom prst="rect">
                <a:avLst/>
              </a:prstGeom>
              <a:blipFill>
                <a:blip r:embed="rId4"/>
                <a:stretch>
                  <a:fillRect l="-554" b="-1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9E97F54B-4BA6-4FAB-88AC-0603D25B0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88650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 - SDE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55F6BC3-5378-4975-A218-230B9AF744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373" r="26040" b="1816"/>
          <a:stretch/>
        </p:blipFill>
        <p:spPr>
          <a:xfrm>
            <a:off x="1080000" y="814822"/>
            <a:ext cx="5713288" cy="6195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1E3987-7323-4D35-A4A4-F541158A3455}"/>
              </a:ext>
            </a:extLst>
          </p:cNvPr>
          <p:cNvSpPr txBox="1"/>
          <p:nvPr/>
        </p:nvSpPr>
        <p:spPr>
          <a:xfrm>
            <a:off x="1606991" y="5356259"/>
            <a:ext cx="2249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Numerical Method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331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57</a:t>
            </a:fld>
            <a:endParaRPr lang="ko-KR" altLang="en-US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49162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Predictor – Corrector Sampling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51ACC9-1B06-4AF1-85C7-2B9D740BB3B5}"/>
              </a:ext>
            </a:extLst>
          </p:cNvPr>
          <p:cNvSpPr/>
          <p:nvPr/>
        </p:nvSpPr>
        <p:spPr>
          <a:xfrm>
            <a:off x="381000" y="5981700"/>
            <a:ext cx="157162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79F8D-F42E-4E87-8088-31B309829CB1}"/>
              </a:ext>
            </a:extLst>
          </p:cNvPr>
          <p:cNvSpPr/>
          <p:nvPr/>
        </p:nvSpPr>
        <p:spPr>
          <a:xfrm>
            <a:off x="11525596" y="5969902"/>
            <a:ext cx="37147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6DC06E-9FFC-4336-B104-7A96484C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206691"/>
            <a:ext cx="12192000" cy="37372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465CC411-2F3E-4099-AFDA-15388FC8CD98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1083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Predictor : SDE Solver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Corrector : Langevin Dynamics    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465CC411-2F3E-4099-AFDA-15388FC8C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1083310"/>
              </a:xfrm>
              <a:prstGeom prst="rect">
                <a:avLst/>
              </a:prstGeom>
              <a:blipFill>
                <a:blip r:embed="rId3"/>
                <a:stretch>
                  <a:fillRect l="-554" b="-6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705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641850"/>
                <a:ext cx="4758825" cy="614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DDPM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Diffusion process (Markovian)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Slightly  adding noise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Sampling (Markovian)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Slightly denoising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Loss with MSE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Standard Gaussian &lt;-&gt;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Discrete steps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641850"/>
                <a:ext cx="4758825" cy="6149889"/>
              </a:xfrm>
              <a:prstGeom prst="rect">
                <a:avLst/>
              </a:prstGeom>
              <a:blipFill>
                <a:blip r:embed="rId3"/>
                <a:stretch>
                  <a:fillRect l="-1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7538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Comparison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35761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58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텍스트 상자 9">
                <a:extLst>
                  <a:ext uri="{FF2B5EF4-FFF2-40B4-BE49-F238E27FC236}">
                    <a16:creationId xmlns:a16="http://schemas.microsoft.com/office/drawing/2014/main" id="{5AED104C-469A-402A-A5AA-C4981C7B1F04}"/>
                  </a:ext>
                </a:extLst>
              </p:cNvPr>
              <p:cNvSpPr txBox="1"/>
              <p:nvPr/>
            </p:nvSpPr>
            <p:spPr>
              <a:xfrm>
                <a:off x="6353175" y="641850"/>
                <a:ext cx="4758825" cy="614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Score-based through SDE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Data distribution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Large noise to small noise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function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Sampling (Annealed Langevin)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Slightly denoising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Loss with MSE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&lt;-&gt;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Continuous  Solver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0" name="텍스트 상자 9">
                <a:extLst>
                  <a:ext uri="{FF2B5EF4-FFF2-40B4-BE49-F238E27FC236}">
                    <a16:creationId xmlns:a16="http://schemas.microsoft.com/office/drawing/2014/main" id="{5AED104C-469A-402A-A5AA-C4981C7B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75" y="641850"/>
                <a:ext cx="4758825" cy="6149889"/>
              </a:xfrm>
              <a:prstGeom prst="rect">
                <a:avLst/>
              </a:prstGeom>
              <a:blipFill>
                <a:blip r:embed="rId4"/>
                <a:stretch>
                  <a:fillRect l="-1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814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641850"/>
                <a:ext cx="4758825" cy="614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DDPM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Diffusion process (Markovian)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Slightly  adding noise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Sampling (Markovian)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Slightly denoising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Loss with MSE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Standard Gaussian &lt;-&gt;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Discrete steps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641850"/>
                <a:ext cx="4758825" cy="6149889"/>
              </a:xfrm>
              <a:prstGeom prst="rect">
                <a:avLst/>
              </a:prstGeom>
              <a:blipFill>
                <a:blip r:embed="rId3"/>
                <a:stretch>
                  <a:fillRect l="-1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Comparison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12423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A2881-37F5-43A0-8398-2785714D7C04}"/>
              </a:ext>
            </a:extLst>
          </p:cNvPr>
          <p:cNvSpPr txBox="1"/>
          <p:nvPr/>
        </p:nvSpPr>
        <p:spPr>
          <a:xfrm>
            <a:off x="5407350" y="3324164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Same!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F0D26250-8BBE-4FDD-9615-6C729420EE08}"/>
                  </a:ext>
                </a:extLst>
              </p:cNvPr>
              <p:cNvSpPr txBox="1"/>
              <p:nvPr/>
            </p:nvSpPr>
            <p:spPr>
              <a:xfrm>
                <a:off x="6353175" y="641850"/>
                <a:ext cx="4758825" cy="614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Score-based through SDE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Data distribution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Large noise to small noise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function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Sampling (Annealed Langevin)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Slightly denoising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Loss with MSE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&lt;-&gt;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Continuous  Solver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F0D26250-8BBE-4FDD-9615-6C729420E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75" y="641850"/>
                <a:ext cx="4758825" cy="6149889"/>
              </a:xfrm>
              <a:prstGeom prst="rect">
                <a:avLst/>
              </a:prstGeom>
              <a:blipFill>
                <a:blip r:embed="rId4"/>
                <a:stretch>
                  <a:fillRect l="-1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13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56966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Score-Based Generative Modeling through Stochastic Differential Equations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524D5-DB6A-C6B5-4415-7479463C8263}"/>
              </a:ext>
            </a:extLst>
          </p:cNvPr>
          <p:cNvSpPr/>
          <p:nvPr/>
        </p:nvSpPr>
        <p:spPr>
          <a:xfrm>
            <a:off x="709743" y="2760185"/>
            <a:ext cx="574063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6A51FC-FD52-7B86-5A0F-601C34A5D844}"/>
              </a:ext>
            </a:extLst>
          </p:cNvPr>
          <p:cNvSpPr/>
          <p:nvPr/>
        </p:nvSpPr>
        <p:spPr>
          <a:xfrm>
            <a:off x="8291846" y="2790706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113162-FD4C-4E0C-9372-EB989631348E}"/>
              </a:ext>
            </a:extLst>
          </p:cNvPr>
          <p:cNvSpPr/>
          <p:nvPr/>
        </p:nvSpPr>
        <p:spPr>
          <a:xfrm>
            <a:off x="8297391" y="3292683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19AE6F3-D23A-4D0F-8EC4-3E4299DD0C2E}"/>
              </a:ext>
            </a:extLst>
          </p:cNvPr>
          <p:cNvSpPr/>
          <p:nvPr/>
        </p:nvSpPr>
        <p:spPr>
          <a:xfrm>
            <a:off x="8631869" y="4174685"/>
            <a:ext cx="2558641" cy="791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35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00408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Tractable Likelihood Estimation?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6667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Song, Yang, and Stefano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Ermon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 "Generative modeling by estimating gradients of the data distribution." Advances in neural information processing systems 32 (2019).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상자 9">
            <a:extLst>
              <a:ext uri="{FF2B5EF4-FFF2-40B4-BE49-F238E27FC236}">
                <a16:creationId xmlns:a16="http://schemas.microsoft.com/office/drawing/2014/main" id="{211CF8BF-3ED0-44DD-9FF9-2DB79D9C0285}"/>
              </a:ext>
            </a:extLst>
          </p:cNvPr>
          <p:cNvSpPr txBox="1"/>
          <p:nvPr/>
        </p:nvSpPr>
        <p:spPr>
          <a:xfrm>
            <a:off x="1080000" y="1054833"/>
            <a:ext cx="9905999" cy="494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Deterministic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2AEDCC-B154-49EA-9D11-F10EDEB16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01" y="803602"/>
            <a:ext cx="10007730" cy="47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4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Tractable Likelihood Estimation?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93183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Song, Yang, and Stefano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Ermon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 "Generative modeling by estimating gradients of the data distribution." Advances in neural information processing systems 32 (2019).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상자 9">
            <a:extLst>
              <a:ext uri="{FF2B5EF4-FFF2-40B4-BE49-F238E27FC236}">
                <a16:creationId xmlns:a16="http://schemas.microsoft.com/office/drawing/2014/main" id="{211CF8BF-3ED0-44DD-9FF9-2DB79D9C0285}"/>
              </a:ext>
            </a:extLst>
          </p:cNvPr>
          <p:cNvSpPr txBox="1"/>
          <p:nvPr/>
        </p:nvSpPr>
        <p:spPr>
          <a:xfrm>
            <a:off x="1080000" y="1054833"/>
            <a:ext cx="9905999" cy="494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Deterministic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 …. DDIM?</a:t>
            </a: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2AEDCC-B154-49EA-9D11-F10EDEB16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01" y="803602"/>
            <a:ext cx="10007730" cy="47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56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50696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694106"/>
                <a:ext cx="9905999" cy="445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Generating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	    Predicted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     direction pointing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  random noise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𝒂𝒍𝒍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:r>
                  <a:rPr kumimoji="1" lang="en-US" altLang="ko-KR" sz="2000" b="1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deterministic generative process with randomness from only t=T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Fast sampling</a:t>
                </a:r>
              </a:p>
            </p:txBody>
          </p:sp>
        </mc:Choice>
        <mc:Fallback xmlns="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694106"/>
                <a:ext cx="9905999" cy="4455194"/>
              </a:xfrm>
              <a:prstGeom prst="rect">
                <a:avLst/>
              </a:prstGeom>
              <a:blipFill>
                <a:blip r:embed="rId2"/>
                <a:stretch>
                  <a:fillRect l="-554" b="-1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958208E7-AF29-4D9E-AA1F-63EBD5A57B50}"/>
              </a:ext>
            </a:extLst>
          </p:cNvPr>
          <p:cNvSpPr/>
          <p:nvPr/>
        </p:nvSpPr>
        <p:spPr>
          <a:xfrm rot="16200000">
            <a:off x="3821467" y="1914372"/>
            <a:ext cx="183006" cy="1636842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F8B1ED5B-BA05-48C3-84B9-46B604A769ED}"/>
              </a:ext>
            </a:extLst>
          </p:cNvPr>
          <p:cNvSpPr/>
          <p:nvPr/>
        </p:nvSpPr>
        <p:spPr>
          <a:xfrm rot="16200000">
            <a:off x="6411513" y="1440257"/>
            <a:ext cx="183006" cy="2576875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CEA7ECB6-3C13-43F1-8412-7E44C64927CD}"/>
              </a:ext>
            </a:extLst>
          </p:cNvPr>
          <p:cNvSpPr/>
          <p:nvPr/>
        </p:nvSpPr>
        <p:spPr>
          <a:xfrm rot="16200000">
            <a:off x="8251242" y="2486240"/>
            <a:ext cx="183006" cy="484911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D893C2-4596-488C-B50E-89CBB0BE5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384"/>
          <a:stretch/>
        </p:blipFill>
        <p:spPr>
          <a:xfrm>
            <a:off x="4081666" y="4709198"/>
            <a:ext cx="8088941" cy="147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88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77621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Score-based through SDE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</a:rPr>
                  <a:t>  (SDE)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Noto Sans CJK KR Medium" panose="020B0600000000000000" pitchFamily="34" charset="-127"/>
                  </a:rPr>
                  <a:t>Eliminate noise term</a:t>
                </a:r>
              </a:p>
            </p:txBody>
          </p:sp>
        </mc:Choice>
        <mc:Fallback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blipFill>
                <a:blip r:embed="rId2"/>
                <a:stretch>
                  <a:fillRect l="-554"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14C25EC5-DF2A-4662-888C-731B8BC78A13}"/>
              </a:ext>
            </a:extLst>
          </p:cNvPr>
          <p:cNvSpPr/>
          <p:nvPr/>
        </p:nvSpPr>
        <p:spPr>
          <a:xfrm>
            <a:off x="5781675" y="2143125"/>
            <a:ext cx="981075" cy="45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058B5-58E1-4281-A380-BE9C12CC42F5}"/>
              </a:ext>
            </a:extLst>
          </p:cNvPr>
          <p:cNvSpPr/>
          <p:nvPr/>
        </p:nvSpPr>
        <p:spPr>
          <a:xfrm>
            <a:off x="8058151" y="1203320"/>
            <a:ext cx="609600" cy="45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25725-C2F5-4639-B063-6CFC699F6E04}"/>
              </a:ext>
            </a:extLst>
          </p:cNvPr>
          <p:cNvSpPr txBox="1"/>
          <p:nvPr/>
        </p:nvSpPr>
        <p:spPr>
          <a:xfrm>
            <a:off x="6762750" y="1740253"/>
            <a:ext cx="1402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Noto Sans CJK KR Medium" panose="020B0600000000000000" pitchFamily="34" charset="-127"/>
              </a:rPr>
              <a:t>Noise term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966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513131"/>
                <a:ext cx="9905999" cy="2078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en-US" altLang="ko-KR" sz="20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r>
                  <a:rPr lang="en-US" altLang="ko-KR" sz="2000" b="1" dirty="0">
                    <a:solidFill>
                      <a:schemeClr val="bg1">
                        <a:lumMod val="85000"/>
                      </a:schemeClr>
                    </a:solidFill>
                    <a:latin typeface="Noto Sans CJK KR Medium" panose="020B0600000000000000" pitchFamily="34" charset="-127"/>
                  </a:rPr>
                  <a:t>  </a:t>
                </a:r>
                <a:r>
                  <a:rPr lang="en-US" altLang="ko-KR" sz="2000" b="1" dirty="0">
                    <a:latin typeface="Noto Sans CJK KR Medium" panose="020B0600000000000000" pitchFamily="34" charset="-127"/>
                  </a:rPr>
                  <a:t>(SDE)</a:t>
                </a:r>
              </a:p>
            </p:txBody>
          </p:sp>
        </mc:Choice>
        <mc:Fallback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513131"/>
                <a:ext cx="9905999" cy="2078133"/>
              </a:xfrm>
              <a:prstGeom prst="rect">
                <a:avLst/>
              </a:prstGeom>
              <a:blipFill>
                <a:blip r:embed="rId2"/>
                <a:stretch>
                  <a:fillRect l="-554" b="-29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B5E1CF-F0E6-4F8E-B0FE-AB434D00A9D6}"/>
              </a:ext>
            </a:extLst>
          </p:cNvPr>
          <p:cNvSpPr/>
          <p:nvPr/>
        </p:nvSpPr>
        <p:spPr>
          <a:xfrm>
            <a:off x="5781675" y="2143125"/>
            <a:ext cx="981075" cy="45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E8AE51-B45A-4EC9-92F0-5F4629622A1F}"/>
              </a:ext>
            </a:extLst>
          </p:cNvPr>
          <p:cNvSpPr/>
          <p:nvPr/>
        </p:nvSpPr>
        <p:spPr>
          <a:xfrm>
            <a:off x="8058151" y="1203320"/>
            <a:ext cx="609600" cy="45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EF8035-5562-486B-AF6F-FF28B3255579}"/>
              </a:ext>
            </a:extLst>
          </p:cNvPr>
          <p:cNvSpPr txBox="1"/>
          <p:nvPr/>
        </p:nvSpPr>
        <p:spPr>
          <a:xfrm>
            <a:off x="6762750" y="1740253"/>
            <a:ext cx="1402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Noto Sans CJK KR Medium" panose="020B0600000000000000" pitchFamily="34" charset="-127"/>
              </a:rPr>
              <a:t>Noise term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F4C0C5DC-5913-4173-8E9B-9747301C9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012622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Score-based through SDE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787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65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</a:rPr>
                  <a:t> </a:t>
                </a: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Probability Flow ODE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</p:txBody>
          </p:sp>
        </mc:Choice>
        <mc:Fallback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blipFill>
                <a:blip r:embed="rId2"/>
                <a:stretch>
                  <a:fillRect l="-554" b="-3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012622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Score-based through SDE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82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3026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</a:rPr>
                  <a:t> </a:t>
                </a: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Probability Flow ODE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</p:txBody>
          </p:sp>
        </mc:Choice>
        <mc:Fallback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blipFill>
                <a:blip r:embed="rId2"/>
                <a:stretch>
                  <a:fillRect l="-554" b="-3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Score-based through SDE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75D35C-D1AF-4B65-BFC8-8F3CE584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2" y="3200918"/>
            <a:ext cx="72866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2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4913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</a:rPr>
                  <a:t> </a:t>
                </a: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Probability Flow ODE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</p:txBody>
          </p:sp>
        </mc:Choice>
        <mc:Fallback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blipFill>
                <a:blip r:embed="rId2"/>
                <a:stretch>
                  <a:fillRect l="-554" b="-3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Score-based through SDE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2B25BDE-6C15-4C42-A01F-A40DF97F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985" y="3429000"/>
            <a:ext cx="6387016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06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68</a:t>
            </a:fld>
            <a:endParaRPr lang="ko-KR" altLang="en-US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855295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Probability Flow ODE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A30F0FD-9046-4663-8D6E-CF86BA90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3"/>
          <a:stretch/>
        </p:blipFill>
        <p:spPr>
          <a:xfrm>
            <a:off x="381000" y="792848"/>
            <a:ext cx="11449050" cy="53777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51ACC9-1B06-4AF1-85C7-2B9D740BB3B5}"/>
              </a:ext>
            </a:extLst>
          </p:cNvPr>
          <p:cNvSpPr/>
          <p:nvPr/>
        </p:nvSpPr>
        <p:spPr>
          <a:xfrm>
            <a:off x="381000" y="5981700"/>
            <a:ext cx="157162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79F8D-F42E-4E87-8088-31B309829CB1}"/>
              </a:ext>
            </a:extLst>
          </p:cNvPr>
          <p:cNvSpPr/>
          <p:nvPr/>
        </p:nvSpPr>
        <p:spPr>
          <a:xfrm>
            <a:off x="11525596" y="5969902"/>
            <a:ext cx="37147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69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8678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2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69</a:t>
            </a:fld>
            <a:endParaRPr lang="ko-KR" altLang="en-US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83612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Neural ODE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51ACC9-1B06-4AF1-85C7-2B9D740BB3B5}"/>
              </a:ext>
            </a:extLst>
          </p:cNvPr>
          <p:cNvSpPr/>
          <p:nvPr/>
        </p:nvSpPr>
        <p:spPr>
          <a:xfrm>
            <a:off x="381000" y="5981700"/>
            <a:ext cx="157162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79F8D-F42E-4E87-8088-31B309829CB1}"/>
              </a:ext>
            </a:extLst>
          </p:cNvPr>
          <p:cNvSpPr/>
          <p:nvPr/>
        </p:nvSpPr>
        <p:spPr>
          <a:xfrm>
            <a:off x="11525596" y="5969902"/>
            <a:ext cx="37147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텍스트 상자 9">
                <a:extLst>
                  <a:ext uri="{FF2B5EF4-FFF2-40B4-BE49-F238E27FC236}">
                    <a16:creationId xmlns:a16="http://schemas.microsoft.com/office/drawing/2014/main" id="{3C12CC85-B6FC-42BF-B651-670E9051FF40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730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𝒅𝒕</m:t>
                    </m:r>
                  </m:oMath>
                </a14:m>
                <a:r>
                  <a:rPr kumimoji="1" lang="en-US" altLang="ko-KR" sz="20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 Neural ODE (as in DDIM)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Exact likelihood computation via instantaneous change-of-variable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𝒍𝒐𝒈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𝒛</m:t>
                          </m:r>
                        </m:e>
                      </m:d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→    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/>
                        <m:sup/>
                        <m:e/>
                      </m:nary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𝒍𝒐𝒈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𝟎</m:t>
                          </m:r>
                        </m:sub>
                      </m:sSub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14" name="텍스트 상자 9">
                <a:extLst>
                  <a:ext uri="{FF2B5EF4-FFF2-40B4-BE49-F238E27FC236}">
                    <a16:creationId xmlns:a16="http://schemas.microsoft.com/office/drawing/2014/main" id="{3C12CC85-B6FC-42BF-B651-670E9051F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730141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57209285-040C-44D3-8600-E8724E251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48" t="50819" r="3597" b="24055"/>
          <a:stretch/>
        </p:blipFill>
        <p:spPr>
          <a:xfrm>
            <a:off x="916247" y="2191404"/>
            <a:ext cx="7540711" cy="14251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A77F45-0D20-4474-AB1D-640818EAD1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393" b="10249"/>
          <a:stretch/>
        </p:blipFill>
        <p:spPr>
          <a:xfrm>
            <a:off x="8765308" y="995398"/>
            <a:ext cx="3426691" cy="29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6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56966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Score-Based Generative Modeling through Stochastic Differential Equations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524D5-DB6A-C6B5-4415-7479463C8263}"/>
              </a:ext>
            </a:extLst>
          </p:cNvPr>
          <p:cNvSpPr/>
          <p:nvPr/>
        </p:nvSpPr>
        <p:spPr>
          <a:xfrm>
            <a:off x="709743" y="2760185"/>
            <a:ext cx="574063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6A51FC-FD52-7B86-5A0F-601C34A5D844}"/>
              </a:ext>
            </a:extLst>
          </p:cNvPr>
          <p:cNvSpPr/>
          <p:nvPr/>
        </p:nvSpPr>
        <p:spPr>
          <a:xfrm>
            <a:off x="8291846" y="2790706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74B2A-4226-1B3A-279A-5D1355632B60}"/>
              </a:ext>
            </a:extLst>
          </p:cNvPr>
          <p:cNvSpPr/>
          <p:nvPr/>
        </p:nvSpPr>
        <p:spPr>
          <a:xfrm>
            <a:off x="8631869" y="4174685"/>
            <a:ext cx="2558641" cy="791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3C9DF2-F0A5-AB12-7A3D-213E0A230E76}"/>
              </a:ext>
            </a:extLst>
          </p:cNvPr>
          <p:cNvSpPr/>
          <p:nvPr/>
        </p:nvSpPr>
        <p:spPr>
          <a:xfrm>
            <a:off x="8629741" y="5138170"/>
            <a:ext cx="2558641" cy="5847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99FC04E-3863-4019-B753-2AA0908C47DD}"/>
              </a:ext>
            </a:extLst>
          </p:cNvPr>
          <p:cNvSpPr/>
          <p:nvPr/>
        </p:nvSpPr>
        <p:spPr>
          <a:xfrm>
            <a:off x="8297391" y="3292683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AC814E-7B4B-484B-A69E-F5402683FF08}"/>
              </a:ext>
            </a:extLst>
          </p:cNvPr>
          <p:cNvSpPr/>
          <p:nvPr/>
        </p:nvSpPr>
        <p:spPr>
          <a:xfrm>
            <a:off x="10629015" y="3338124"/>
            <a:ext cx="993182" cy="54867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868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2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70</a:t>
            </a:fld>
            <a:endParaRPr lang="ko-KR" altLang="en-US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94511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Uniquely Identifiable Encoding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51ACC9-1B06-4AF1-85C7-2B9D740BB3B5}"/>
              </a:ext>
            </a:extLst>
          </p:cNvPr>
          <p:cNvSpPr/>
          <p:nvPr/>
        </p:nvSpPr>
        <p:spPr>
          <a:xfrm>
            <a:off x="381000" y="5981700"/>
            <a:ext cx="157162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79F8D-F42E-4E87-8088-31B309829CB1}"/>
              </a:ext>
            </a:extLst>
          </p:cNvPr>
          <p:cNvSpPr/>
          <p:nvPr/>
        </p:nvSpPr>
        <p:spPr>
          <a:xfrm>
            <a:off x="11525596" y="5969902"/>
            <a:ext cx="37147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306BDB-E731-44E3-9F7C-D84484E71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41"/>
          <a:stretch/>
        </p:blipFill>
        <p:spPr>
          <a:xfrm>
            <a:off x="-1" y="1040354"/>
            <a:ext cx="12192000" cy="503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14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864701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Conditional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1310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Apply conditional probability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𝒚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1310615"/>
              </a:xfrm>
              <a:prstGeom prst="rect">
                <a:avLst/>
              </a:prstGeom>
              <a:blipFill>
                <a:blip r:embed="rId2"/>
                <a:stretch>
                  <a:fillRect l="-58" b="-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767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Conditional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1310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Apply conditional probability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𝒚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1310615"/>
              </a:xfrm>
              <a:prstGeom prst="rect">
                <a:avLst/>
              </a:prstGeom>
              <a:blipFill>
                <a:blip r:embed="rId2"/>
                <a:stretch>
                  <a:fillRect l="-58" b="-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886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Conditional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2005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Apply conditional probability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𝒚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𝒚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2005421"/>
              </a:xfrm>
              <a:prstGeom prst="rect">
                <a:avLst/>
              </a:prstGeom>
              <a:blipFill>
                <a:blip r:embed="rId2"/>
                <a:stretch>
                  <a:fillRect l="-58" b="-1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A2E377A-6BC6-4E1E-BF0C-3EF3744E1C52}"/>
              </a:ext>
            </a:extLst>
          </p:cNvPr>
          <p:cNvCxnSpPr>
            <a:cxnSpLocks/>
          </p:cNvCxnSpPr>
          <p:nvPr/>
        </p:nvCxnSpPr>
        <p:spPr>
          <a:xfrm flipH="1">
            <a:off x="4128380" y="2344848"/>
            <a:ext cx="860079" cy="3349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920E3F-E480-4B2D-A842-74D27FF4C215}"/>
              </a:ext>
            </a:extLst>
          </p:cNvPr>
          <p:cNvCxnSpPr>
            <a:cxnSpLocks/>
          </p:cNvCxnSpPr>
          <p:nvPr/>
        </p:nvCxnSpPr>
        <p:spPr>
          <a:xfrm>
            <a:off x="4988459" y="2344848"/>
            <a:ext cx="1721745" cy="375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4884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Conditional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2005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Apply conditional probability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𝒚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𝒚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2005421"/>
              </a:xfrm>
              <a:prstGeom prst="rect">
                <a:avLst/>
              </a:prstGeom>
              <a:blipFill>
                <a:blip r:embed="rId2"/>
                <a:stretch>
                  <a:fillRect l="-58" b="-1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A2E377A-6BC6-4E1E-BF0C-3EF3744E1C52}"/>
              </a:ext>
            </a:extLst>
          </p:cNvPr>
          <p:cNvCxnSpPr>
            <a:cxnSpLocks/>
          </p:cNvCxnSpPr>
          <p:nvPr/>
        </p:nvCxnSpPr>
        <p:spPr>
          <a:xfrm flipH="1">
            <a:off x="4128380" y="2344848"/>
            <a:ext cx="860079" cy="3349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920E3F-E480-4B2D-A842-74D27FF4C215}"/>
              </a:ext>
            </a:extLst>
          </p:cNvPr>
          <p:cNvCxnSpPr>
            <a:cxnSpLocks/>
          </p:cNvCxnSpPr>
          <p:nvPr/>
        </p:nvCxnSpPr>
        <p:spPr>
          <a:xfrm>
            <a:off x="4988459" y="2344848"/>
            <a:ext cx="1721745" cy="375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5D96827-499C-4B32-A18B-0D1773407777}"/>
              </a:ext>
            </a:extLst>
          </p:cNvPr>
          <p:cNvCxnSpPr>
            <a:cxnSpLocks/>
          </p:cNvCxnSpPr>
          <p:nvPr/>
        </p:nvCxnSpPr>
        <p:spPr>
          <a:xfrm>
            <a:off x="4199299" y="3085421"/>
            <a:ext cx="0" cy="3435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A5CFA35-EFE7-4439-813C-168193F41819}"/>
              </a:ext>
            </a:extLst>
          </p:cNvPr>
          <p:cNvCxnSpPr>
            <a:cxnSpLocks/>
          </p:cNvCxnSpPr>
          <p:nvPr/>
        </p:nvCxnSpPr>
        <p:spPr>
          <a:xfrm>
            <a:off x="6663505" y="3065277"/>
            <a:ext cx="0" cy="3435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33E0C3-5515-4016-9250-3CE6E6ECC539}"/>
              </a:ext>
            </a:extLst>
          </p:cNvPr>
          <p:cNvSpPr txBox="1"/>
          <p:nvPr/>
        </p:nvSpPr>
        <p:spPr>
          <a:xfrm>
            <a:off x="3323377" y="3491016"/>
            <a:ext cx="175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B05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Unconditional score function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74DA2E-7655-461B-BE45-7F2DEA814154}"/>
              </a:ext>
            </a:extLst>
          </p:cNvPr>
          <p:cNvSpPr txBox="1"/>
          <p:nvPr/>
        </p:nvSpPr>
        <p:spPr>
          <a:xfrm>
            <a:off x="5720060" y="3481399"/>
            <a:ext cx="1980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Not related with Score function</a:t>
            </a:r>
          </a:p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 Classifier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618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35004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Conclusion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7" name="텍스트 상자 9">
            <a:extLst>
              <a:ext uri="{FF2B5EF4-FFF2-40B4-BE49-F238E27FC236}">
                <a16:creationId xmlns:a16="http://schemas.microsoft.com/office/drawing/2014/main" id="{6827F8A4-E9C3-4217-AFFC-98DADCB05545}"/>
              </a:ext>
            </a:extLst>
          </p:cNvPr>
          <p:cNvSpPr txBox="1"/>
          <p:nvPr/>
        </p:nvSpPr>
        <p:spPr>
          <a:xfrm>
            <a:off x="1080000" y="1080000"/>
            <a:ext cx="10445596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Faster, better generation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Exact likelihood computation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Uniquely identifiable encoding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Controllable generation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Class-conditional generation,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inpaining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…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Just add classifier to pretrained models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140718-DC3C-4095-9958-5AB70AE1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479" y="855598"/>
            <a:ext cx="6077225" cy="29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462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095860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5319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1225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For class-conditional modeling of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train an extra classifier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Mix its gradient with the diffusion / score model during sampling</a:t>
                </a: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1225464"/>
              </a:xfrm>
              <a:prstGeom prst="rect">
                <a:avLst/>
              </a:prstGeom>
              <a:blipFill>
                <a:blip r:embed="rId3"/>
                <a:stretch>
                  <a:fillRect l="-525" b="-7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A11C640-7459-4661-91BC-A3024717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387" y="3092647"/>
            <a:ext cx="9669224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958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56270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Result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1225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For class-conditional modeling of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train an extra classifier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Mix its gradient with the diffusion / score model during sampling</a:t>
                </a: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1225464"/>
              </a:xfrm>
              <a:prstGeom prst="rect">
                <a:avLst/>
              </a:prstGeom>
              <a:blipFill>
                <a:blip r:embed="rId3"/>
                <a:stretch>
                  <a:fillRect l="-525" b="-7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A11C640-7459-4661-91BC-A3024717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387" y="3092647"/>
            <a:ext cx="9669224" cy="27912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9DFA84-2270-403C-9192-0CF6B5701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942" y="890233"/>
            <a:ext cx="7640116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17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5380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Conditional Diffusion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55060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9E8A20-6AB3-48AF-A372-88F608EF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290" y="1110444"/>
            <a:ext cx="8595418" cy="501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190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Conditional Diffusion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5DA5D1-1E40-4AC7-B59C-1208DF3E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2763"/>
            <a:ext cx="12192000" cy="52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8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75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Feed-forward Network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Layers of weighted sum to make hierarchical inference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If inference is more complex than nested weighted sum?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Energy Function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𝑭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𝑭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explains dependency of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Ex) If y is proper super-resolved image of low resolution image x?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Inference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acc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𝒂𝒓𝒈𝒎𝒊</m:t>
                    </m:r>
                    <m:sSub>
                      <m:sSub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𝒏</m:t>
                        </m:r>
                      </m:e>
                      <m:sub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sub>
                    </m:sSub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𝑭</m:t>
                        </m:r>
                        <m:d>
                          <m:dPr>
                            <m:ctrlP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</m:t>
                            </m:r>
                            <m: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As a physical view, low energy = stable</a:t>
                </a:r>
              </a:p>
            </p:txBody>
          </p:sp>
        </mc:Choice>
        <mc:Fallback xmlns="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75080"/>
              </a:xfrm>
              <a:prstGeom prst="rect">
                <a:avLst/>
              </a:prstGeom>
              <a:blipFill>
                <a:blip r:embed="rId3"/>
                <a:stretch>
                  <a:fillRect l="-554" b="-1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Energy-based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914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17E7659-E82A-4BAE-9B22-2031947A3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509" y="797482"/>
            <a:ext cx="6948980" cy="5425701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Conditional Diffusion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770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2CE596-A854-4622-B7FA-E26AE408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39B188-537A-4BF3-8C47-2F47CD76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D2C406C2-0752-9266-ED1E-50114AF678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0"/>
          <a:stretch/>
        </p:blipFill>
        <p:spPr bwMode="auto">
          <a:xfrm>
            <a:off x="7499758" y="894401"/>
            <a:ext cx="4359040" cy="2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FECDCBA-F6F7-4F69-82DD-1F44FFFC1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692" y="3825383"/>
            <a:ext cx="4486694" cy="216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텍스트 상자 9">
            <a:extLst>
              <a:ext uri="{FF2B5EF4-FFF2-40B4-BE49-F238E27FC236}">
                <a16:creationId xmlns:a16="http://schemas.microsoft.com/office/drawing/2014/main" id="{47880403-B7BB-4107-89CE-F8B2F9AAEF2C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 Manifold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Subspace describing given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 Manifold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= Region with low energy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How do we make the energy higher outside the samples?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Strategies to shape the energy function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Energy-based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3748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https://jaejunyoo.blogspot.com/2018/02/energy-based-generative-adversarial-nets-1.html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37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CJK KR Bold"/>
        <a:ea typeface="Noto Sans CJK KR Bold"/>
        <a:cs typeface=""/>
      </a:majorFont>
      <a:minorFont>
        <a:latin typeface="Noto Sans CJK KR Medium"/>
        <a:ea typeface="Noto Sans CJK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21779</TotalTime>
  <Words>4680</Words>
  <Application>Microsoft Office PowerPoint</Application>
  <PresentationFormat>와이드스크린</PresentationFormat>
  <Paragraphs>904</Paragraphs>
  <Slides>81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1" baseType="lpstr">
      <vt:lpstr>Kohinoor Devanagari</vt:lpstr>
      <vt:lpstr>Lucida Grande</vt:lpstr>
      <vt:lpstr>Noto Sans CJK KR</vt:lpstr>
      <vt:lpstr>Noto Sans CJK KR Bold</vt:lpstr>
      <vt:lpstr>Noto Sans CJK KR Medium</vt:lpstr>
      <vt:lpstr>Noto Serif CJK KR Medium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찬호</dc:creator>
  <cp:lastModifiedBy>박 찬호</cp:lastModifiedBy>
  <cp:revision>137</cp:revision>
  <dcterms:created xsi:type="dcterms:W3CDTF">2021-09-16T03:11:08Z</dcterms:created>
  <dcterms:modified xsi:type="dcterms:W3CDTF">2023-02-22T07:50:16Z</dcterms:modified>
</cp:coreProperties>
</file>